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6"/>
  </p:notesMasterIdLst>
  <p:sldIdLst>
    <p:sldId id="265" r:id="rId2"/>
    <p:sldId id="261" r:id="rId3"/>
    <p:sldId id="260" r:id="rId4"/>
    <p:sldId id="262" r:id="rId5"/>
  </p:sldIdLst>
  <p:sldSz cx="6858000" cy="9907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F4FE"/>
    <a:srgbClr val="223B8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9391D8-B9C2-403F-BE96-DAD41ED4CBB8}" v="102" dt="2026-08-12T11:07:11.9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313"/>
    <p:restoredTop sz="94658"/>
  </p:normalViewPr>
  <p:slideViewPr>
    <p:cSldViewPr snapToGrid="0">
      <p:cViewPr varScale="1">
        <p:scale>
          <a:sx n="73" d="100"/>
          <a:sy n="73" d="100"/>
        </p:scale>
        <p:origin x="352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CAA85E-579B-F846-BDEB-D3FA82A1FDDA}" type="datetimeFigureOut">
              <a:rPr lang="en-US" smtClean="0"/>
              <a:t>8/17/2026</a:t>
            </a:fld>
            <a:endParaRPr lang="en-US"/>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DB3ECE-A19D-9D4D-8F97-78E01CACD96B}" type="slidenum">
              <a:rPr lang="en-US" smtClean="0"/>
              <a:t>‹#›</a:t>
            </a:fld>
            <a:endParaRPr lang="en-US"/>
          </a:p>
        </p:txBody>
      </p:sp>
    </p:spTree>
    <p:extLst>
      <p:ext uri="{BB962C8B-B14F-4D97-AF65-F5344CB8AC3E}">
        <p14:creationId xmlns:p14="http://schemas.microsoft.com/office/powerpoint/2010/main" val="39593294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8DB3ECE-A19D-9D4D-8F97-78E01CACD96B}" type="slidenum">
              <a:rPr lang="en-US" smtClean="0"/>
              <a:t>3</a:t>
            </a:fld>
            <a:endParaRPr lang="en-US"/>
          </a:p>
        </p:txBody>
      </p:sp>
    </p:spTree>
    <p:extLst>
      <p:ext uri="{BB962C8B-B14F-4D97-AF65-F5344CB8AC3E}">
        <p14:creationId xmlns:p14="http://schemas.microsoft.com/office/powerpoint/2010/main" val="37032662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northamptonshiretalking.co.uk/" TargetMode="External"/><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www.northamptonshiretalking.co.uk/"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www.northamptonshiretalking.co.uk/"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Page1">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84AA89E-F92C-096C-C4F8-5FDA211B2B29}"/>
              </a:ext>
            </a:extLst>
          </p:cNvPr>
          <p:cNvSpPr/>
          <p:nvPr userDrawn="1"/>
        </p:nvSpPr>
        <p:spPr>
          <a:xfrm>
            <a:off x="0" y="9344025"/>
            <a:ext cx="6858000" cy="56356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5A204AB6-E34C-8972-04D6-2289D282CDF6}"/>
              </a:ext>
            </a:extLst>
          </p:cNvPr>
          <p:cNvSpPr/>
          <p:nvPr userDrawn="1"/>
        </p:nvSpPr>
        <p:spPr>
          <a:xfrm>
            <a:off x="4029075" y="2443163"/>
            <a:ext cx="2371725" cy="6543675"/>
          </a:xfrm>
          <a:prstGeom prst="rect">
            <a:avLst/>
          </a:prstGeom>
          <a:solidFill>
            <a:srgbClr val="E8F4F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90A430C-99AD-7305-D673-35504AADBCA4}"/>
              </a:ext>
            </a:extLst>
          </p:cNvPr>
          <p:cNvPicPr>
            <a:picLocks noChangeAspect="1"/>
          </p:cNvPicPr>
          <p:nvPr userDrawn="1"/>
        </p:nvPicPr>
        <p:blipFill>
          <a:blip r:embed="rId2"/>
          <a:srcRect/>
          <a:stretch/>
        </p:blipFill>
        <p:spPr>
          <a:xfrm>
            <a:off x="-21339" y="596"/>
            <a:ext cx="6889022" cy="2130386"/>
          </a:xfrm>
          <a:prstGeom prst="rect">
            <a:avLst/>
          </a:prstGeom>
        </p:spPr>
      </p:pic>
      <p:sp>
        <p:nvSpPr>
          <p:cNvPr id="11" name="Text Placeholder 5">
            <a:extLst>
              <a:ext uri="{FF2B5EF4-FFF2-40B4-BE49-F238E27FC236}">
                <a16:creationId xmlns:a16="http://schemas.microsoft.com/office/drawing/2014/main" id="{B2DC0988-6B40-9980-084E-D7C03BF7A568}"/>
              </a:ext>
            </a:extLst>
          </p:cNvPr>
          <p:cNvSpPr>
            <a:spLocks noGrp="1"/>
          </p:cNvSpPr>
          <p:nvPr>
            <p:ph type="body" sz="quarter" idx="12" hasCustomPrompt="1"/>
          </p:nvPr>
        </p:nvSpPr>
        <p:spPr>
          <a:xfrm>
            <a:off x="457200" y="9517391"/>
            <a:ext cx="3483204" cy="276999"/>
          </a:xfrm>
          <a:prstGeom prst="rect">
            <a:avLst/>
          </a:prstGeom>
        </p:spPr>
        <p:txBody>
          <a:bodyPr/>
          <a:lstStyle>
            <a:lvl1pPr>
              <a:defRPr sz="1200"/>
            </a:lvl1pPr>
            <a:lvl2pPr>
              <a:defRPr sz="1200"/>
            </a:lvl2pPr>
            <a:lvl3pPr>
              <a:defRPr sz="1200"/>
            </a:lvl3pPr>
            <a:lvl4pPr>
              <a:defRPr sz="1200"/>
            </a:lvl4pPr>
            <a:lvl5pPr>
              <a:defRPr sz="1200"/>
            </a:lvl5pPr>
          </a:lstStyle>
          <a:p>
            <a:pPr lvl="0"/>
            <a:r>
              <a:rPr lang="en-GB" dirty="0"/>
              <a:t>Add date here</a:t>
            </a:r>
            <a:endParaRPr lang="en-US" dirty="0"/>
          </a:p>
        </p:txBody>
      </p:sp>
      <p:sp>
        <p:nvSpPr>
          <p:cNvPr id="12" name="TextBox 11">
            <a:extLst>
              <a:ext uri="{FF2B5EF4-FFF2-40B4-BE49-F238E27FC236}">
                <a16:creationId xmlns:a16="http://schemas.microsoft.com/office/drawing/2014/main" id="{EAACFADE-4D48-38BF-F2F3-BBF08187836C}"/>
              </a:ext>
            </a:extLst>
          </p:cNvPr>
          <p:cNvSpPr txBox="1"/>
          <p:nvPr userDrawn="1"/>
        </p:nvSpPr>
        <p:spPr>
          <a:xfrm>
            <a:off x="3940404" y="9505176"/>
            <a:ext cx="2460396" cy="276999"/>
          </a:xfrm>
          <a:prstGeom prst="rect">
            <a:avLst/>
          </a:prstGeom>
          <a:noFill/>
        </p:spPr>
        <p:txBody>
          <a:bodyPr wrap="square" rtlCol="0">
            <a:spAutoFit/>
          </a:bodyPr>
          <a:lstStyle/>
          <a:p>
            <a:pPr lvl="0" algn="r"/>
            <a:r>
              <a:rPr lang="en-GB" sz="1200" dirty="0">
                <a:solidFill>
                  <a:srgbClr val="0070C0"/>
                </a:solidFill>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www.northamptonshiretalking.co.uk</a:t>
            </a:r>
            <a:endParaRPr lang="en-US" sz="1200" dirty="0">
              <a:solidFill>
                <a:srgbClr val="0070C0"/>
              </a:solidFill>
              <a:latin typeface="Calibri" panose="020F0502020204030204" pitchFamily="34" charset="0"/>
              <a:cs typeface="Calibri" panose="020F0502020204030204" pitchFamily="34" charset="0"/>
            </a:endParaRPr>
          </a:p>
        </p:txBody>
      </p:sp>
      <p:sp>
        <p:nvSpPr>
          <p:cNvPr id="5" name="Picture Placeholder 4">
            <a:extLst>
              <a:ext uri="{FF2B5EF4-FFF2-40B4-BE49-F238E27FC236}">
                <a16:creationId xmlns:a16="http://schemas.microsoft.com/office/drawing/2014/main" id="{2E10D8A1-BCA0-944F-2619-AB22AD575750}"/>
              </a:ext>
            </a:extLst>
          </p:cNvPr>
          <p:cNvSpPr>
            <a:spLocks noGrp="1"/>
          </p:cNvSpPr>
          <p:nvPr>
            <p:ph type="pic" sz="quarter" idx="15"/>
          </p:nvPr>
        </p:nvSpPr>
        <p:spPr>
          <a:xfrm>
            <a:off x="487942" y="4542935"/>
            <a:ext cx="3317875" cy="1405379"/>
          </a:xfrm>
          <a:prstGeom prst="rect">
            <a:avLst/>
          </a:prstGeom>
        </p:spPr>
        <p:txBody>
          <a:bodyPr/>
          <a:lstStyle/>
          <a:p>
            <a:r>
              <a:rPr lang="en-US"/>
              <a:t>Click icon to add picture</a:t>
            </a:r>
          </a:p>
        </p:txBody>
      </p:sp>
      <p:sp>
        <p:nvSpPr>
          <p:cNvPr id="7" name="TextBox 6">
            <a:extLst>
              <a:ext uri="{FF2B5EF4-FFF2-40B4-BE49-F238E27FC236}">
                <a16:creationId xmlns:a16="http://schemas.microsoft.com/office/drawing/2014/main" id="{CE99DB4B-98A6-4B4E-E149-1172DD7F34BB}"/>
              </a:ext>
            </a:extLst>
          </p:cNvPr>
          <p:cNvSpPr txBox="1"/>
          <p:nvPr userDrawn="1"/>
        </p:nvSpPr>
        <p:spPr>
          <a:xfrm>
            <a:off x="462060" y="2760065"/>
            <a:ext cx="3326601" cy="1929759"/>
          </a:xfrm>
          <a:prstGeom prst="rect">
            <a:avLst/>
          </a:prstGeom>
          <a:noFill/>
        </p:spPr>
        <p:txBody>
          <a:bodyPr wrap="square" rtlCol="0">
            <a:spAutoFit/>
          </a:bodyPr>
          <a:lstStyle/>
          <a:p>
            <a:pPr>
              <a:spcBef>
                <a:spcPts val="600"/>
              </a:spcBef>
            </a:pPr>
            <a:r>
              <a:rPr lang="en-GB" sz="1200" dirty="0">
                <a:latin typeface="Calibri" panose="020F0502020204030204" pitchFamily="34" charset="0"/>
                <a:cs typeface="Calibri" panose="020F0502020204030204" pitchFamily="34" charset="0"/>
              </a:rPr>
              <a:t>Welcome to the Northamptonshire Talking newsletter designed to keep you up to date on how this platform is being used to keep you and your communities safe.</a:t>
            </a:r>
          </a:p>
          <a:p>
            <a:pPr>
              <a:spcBef>
                <a:spcPts val="600"/>
              </a:spcBef>
            </a:pPr>
            <a:r>
              <a:rPr lang="en-GB" sz="1200" dirty="0">
                <a:latin typeface="Calibri" panose="020F0502020204030204" pitchFamily="34" charset="0"/>
                <a:cs typeface="Calibri" panose="020F0502020204030204" pitchFamily="34" charset="0"/>
              </a:rPr>
              <a:t>Northamptonshire Police want to thank you for the huge role you are playing to help them tackle crime and protect people, by responding to their messages and providing vital information.</a:t>
            </a:r>
          </a:p>
          <a:p>
            <a:pPr>
              <a:spcBef>
                <a:spcPts val="600"/>
              </a:spcBef>
            </a:pPr>
            <a:endParaRPr lang="en-US" sz="1200" dirty="0">
              <a:latin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E9EACC79-6FF5-AB64-6295-6A3792D6B072}"/>
              </a:ext>
            </a:extLst>
          </p:cNvPr>
          <p:cNvSpPr txBox="1"/>
          <p:nvPr userDrawn="1"/>
        </p:nvSpPr>
        <p:spPr>
          <a:xfrm>
            <a:off x="471638" y="2386590"/>
            <a:ext cx="2965919" cy="369332"/>
          </a:xfrm>
          <a:prstGeom prst="rect">
            <a:avLst/>
          </a:prstGeom>
          <a:noFill/>
        </p:spPr>
        <p:txBody>
          <a:bodyPr wrap="square" rtlCol="0">
            <a:spAutoFit/>
          </a:bodyPr>
          <a:lstStyle/>
          <a:p>
            <a:r>
              <a:rPr lang="en-US" dirty="0">
                <a:solidFill>
                  <a:srgbClr val="223B8B"/>
                </a:solidFill>
                <a:latin typeface="Calibri" panose="020F0502020204030204" pitchFamily="34" charset="0"/>
                <a:cs typeface="Calibri" panose="020F0502020204030204" pitchFamily="34" charset="0"/>
              </a:rPr>
              <a:t>Welcome</a:t>
            </a:r>
          </a:p>
        </p:txBody>
      </p:sp>
      <p:pic>
        <p:nvPicPr>
          <p:cNvPr id="17" name="Picture 16" descr="A white stripe on a blue background&#10;&#10;AI-generated content may be incorrect.">
            <a:extLst>
              <a:ext uri="{FF2B5EF4-FFF2-40B4-BE49-F238E27FC236}">
                <a16:creationId xmlns:a16="http://schemas.microsoft.com/office/drawing/2014/main" id="{68BE2012-D004-087A-DF79-A49954FE67E8}"/>
              </a:ext>
            </a:extLst>
          </p:cNvPr>
          <p:cNvPicPr>
            <a:picLocks noChangeAspect="1"/>
          </p:cNvPicPr>
          <p:nvPr userDrawn="1"/>
        </p:nvPicPr>
        <p:blipFill>
          <a:blip r:embed="rId4"/>
          <a:stretch>
            <a:fillRect/>
          </a:stretch>
        </p:blipFill>
        <p:spPr>
          <a:xfrm>
            <a:off x="471487" y="8136639"/>
            <a:ext cx="3350784" cy="850199"/>
          </a:xfrm>
          <a:prstGeom prst="rect">
            <a:avLst/>
          </a:prstGeom>
        </p:spPr>
      </p:pic>
    </p:spTree>
    <p:extLst>
      <p:ext uri="{BB962C8B-B14F-4D97-AF65-F5344CB8AC3E}">
        <p14:creationId xmlns:p14="http://schemas.microsoft.com/office/powerpoint/2010/main" val="2975803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Welcome Pag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84AA89E-F92C-096C-C4F8-5FDA211B2B29}"/>
              </a:ext>
            </a:extLst>
          </p:cNvPr>
          <p:cNvSpPr/>
          <p:nvPr userDrawn="1"/>
        </p:nvSpPr>
        <p:spPr>
          <a:xfrm>
            <a:off x="0" y="9344025"/>
            <a:ext cx="6858000" cy="56356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5">
            <a:extLst>
              <a:ext uri="{FF2B5EF4-FFF2-40B4-BE49-F238E27FC236}">
                <a16:creationId xmlns:a16="http://schemas.microsoft.com/office/drawing/2014/main" id="{B2DC0988-6B40-9980-084E-D7C03BF7A568}"/>
              </a:ext>
            </a:extLst>
          </p:cNvPr>
          <p:cNvSpPr>
            <a:spLocks noGrp="1"/>
          </p:cNvSpPr>
          <p:nvPr>
            <p:ph type="body" sz="quarter" idx="12" hasCustomPrompt="1"/>
          </p:nvPr>
        </p:nvSpPr>
        <p:spPr>
          <a:xfrm>
            <a:off x="457200" y="9517391"/>
            <a:ext cx="3483204" cy="276999"/>
          </a:xfrm>
          <a:prstGeom prst="rect">
            <a:avLst/>
          </a:prstGeom>
        </p:spPr>
        <p:txBody>
          <a:bodyPr/>
          <a:lstStyle>
            <a:lvl1pPr>
              <a:defRPr sz="1200"/>
            </a:lvl1pPr>
            <a:lvl2pPr>
              <a:defRPr sz="1200"/>
            </a:lvl2pPr>
            <a:lvl3pPr>
              <a:defRPr sz="1200"/>
            </a:lvl3pPr>
            <a:lvl4pPr>
              <a:defRPr sz="1200"/>
            </a:lvl4pPr>
            <a:lvl5pPr>
              <a:defRPr sz="1200"/>
            </a:lvl5pPr>
          </a:lstStyle>
          <a:p>
            <a:pPr lvl="0"/>
            <a:r>
              <a:rPr lang="en-GB" dirty="0"/>
              <a:t>Add date here</a:t>
            </a:r>
            <a:endParaRPr lang="en-US" dirty="0"/>
          </a:p>
        </p:txBody>
      </p:sp>
      <p:sp>
        <p:nvSpPr>
          <p:cNvPr id="12" name="TextBox 11">
            <a:extLst>
              <a:ext uri="{FF2B5EF4-FFF2-40B4-BE49-F238E27FC236}">
                <a16:creationId xmlns:a16="http://schemas.microsoft.com/office/drawing/2014/main" id="{EAACFADE-4D48-38BF-F2F3-BBF08187836C}"/>
              </a:ext>
            </a:extLst>
          </p:cNvPr>
          <p:cNvSpPr txBox="1"/>
          <p:nvPr userDrawn="1"/>
        </p:nvSpPr>
        <p:spPr>
          <a:xfrm>
            <a:off x="3940404" y="9505176"/>
            <a:ext cx="2460396" cy="276999"/>
          </a:xfrm>
          <a:prstGeom prst="rect">
            <a:avLst/>
          </a:prstGeom>
          <a:noFill/>
        </p:spPr>
        <p:txBody>
          <a:bodyPr wrap="square" rtlCol="0">
            <a:spAutoFit/>
          </a:bodyPr>
          <a:lstStyle/>
          <a:p>
            <a:pPr lvl="0" algn="r"/>
            <a:r>
              <a:rPr lang="en-GB" sz="1200" dirty="0">
                <a:solidFill>
                  <a:srgbClr val="0070C0"/>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www.northamptonshiretalking.co.uk</a:t>
            </a:r>
            <a:endParaRPr lang="en-US" sz="1200" dirty="0">
              <a:solidFill>
                <a:srgbClr val="0070C0"/>
              </a:solidFill>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DDA722ED-266D-76D0-4C1A-AC4590E32081}"/>
              </a:ext>
            </a:extLst>
          </p:cNvPr>
          <p:cNvPicPr>
            <a:picLocks noChangeAspect="1"/>
          </p:cNvPicPr>
          <p:nvPr userDrawn="1"/>
        </p:nvPicPr>
        <p:blipFill>
          <a:blip r:embed="rId3"/>
          <a:srcRect/>
          <a:stretch/>
        </p:blipFill>
        <p:spPr>
          <a:xfrm>
            <a:off x="-21339" y="596"/>
            <a:ext cx="6889022" cy="2130386"/>
          </a:xfrm>
          <a:prstGeom prst="rect">
            <a:avLst/>
          </a:prstGeom>
        </p:spPr>
      </p:pic>
    </p:spTree>
    <p:extLst>
      <p:ext uri="{BB962C8B-B14F-4D97-AF65-F5344CB8AC3E}">
        <p14:creationId xmlns:p14="http://schemas.microsoft.com/office/powerpoint/2010/main" val="3746728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84AA89E-F92C-096C-C4F8-5FDA211B2B29}"/>
              </a:ext>
            </a:extLst>
          </p:cNvPr>
          <p:cNvSpPr/>
          <p:nvPr userDrawn="1"/>
        </p:nvSpPr>
        <p:spPr>
          <a:xfrm>
            <a:off x="0" y="9344025"/>
            <a:ext cx="6858000" cy="56356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5">
            <a:extLst>
              <a:ext uri="{FF2B5EF4-FFF2-40B4-BE49-F238E27FC236}">
                <a16:creationId xmlns:a16="http://schemas.microsoft.com/office/drawing/2014/main" id="{B2DC0988-6B40-9980-084E-D7C03BF7A568}"/>
              </a:ext>
            </a:extLst>
          </p:cNvPr>
          <p:cNvSpPr>
            <a:spLocks noGrp="1"/>
          </p:cNvSpPr>
          <p:nvPr>
            <p:ph type="body" sz="quarter" idx="12" hasCustomPrompt="1"/>
          </p:nvPr>
        </p:nvSpPr>
        <p:spPr>
          <a:xfrm>
            <a:off x="457200" y="9517391"/>
            <a:ext cx="3483204" cy="276999"/>
          </a:xfrm>
          <a:prstGeom prst="rect">
            <a:avLst/>
          </a:prstGeom>
        </p:spPr>
        <p:txBody>
          <a:bodyPr/>
          <a:lstStyle>
            <a:lvl1pPr>
              <a:defRPr sz="1200"/>
            </a:lvl1pPr>
            <a:lvl2pPr>
              <a:defRPr sz="1200"/>
            </a:lvl2pPr>
            <a:lvl3pPr>
              <a:defRPr sz="1200"/>
            </a:lvl3pPr>
            <a:lvl4pPr>
              <a:defRPr sz="1200"/>
            </a:lvl4pPr>
            <a:lvl5pPr>
              <a:defRPr sz="1200"/>
            </a:lvl5pPr>
          </a:lstStyle>
          <a:p>
            <a:pPr lvl="0"/>
            <a:r>
              <a:rPr lang="en-GB" dirty="0"/>
              <a:t>Add date here</a:t>
            </a:r>
            <a:endParaRPr lang="en-US" dirty="0"/>
          </a:p>
        </p:txBody>
      </p:sp>
      <p:sp>
        <p:nvSpPr>
          <p:cNvPr id="12" name="TextBox 11">
            <a:extLst>
              <a:ext uri="{FF2B5EF4-FFF2-40B4-BE49-F238E27FC236}">
                <a16:creationId xmlns:a16="http://schemas.microsoft.com/office/drawing/2014/main" id="{EAACFADE-4D48-38BF-F2F3-BBF08187836C}"/>
              </a:ext>
            </a:extLst>
          </p:cNvPr>
          <p:cNvSpPr txBox="1"/>
          <p:nvPr userDrawn="1"/>
        </p:nvSpPr>
        <p:spPr>
          <a:xfrm>
            <a:off x="3940404" y="9505176"/>
            <a:ext cx="2460396" cy="276999"/>
          </a:xfrm>
          <a:prstGeom prst="rect">
            <a:avLst/>
          </a:prstGeom>
          <a:noFill/>
        </p:spPr>
        <p:txBody>
          <a:bodyPr wrap="square" rtlCol="0">
            <a:spAutoFit/>
          </a:bodyPr>
          <a:lstStyle/>
          <a:p>
            <a:pPr lvl="0" algn="r"/>
            <a:r>
              <a:rPr lang="en-GB" sz="1200" dirty="0">
                <a:solidFill>
                  <a:srgbClr val="0070C0"/>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www.northamptonshiretalking.co.uk</a:t>
            </a:r>
            <a:endParaRPr lang="en-US" sz="1200" dirty="0">
              <a:solidFill>
                <a:srgbClr val="0070C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87CB1E45-1E5A-269D-F80C-7379AB78528C}"/>
              </a:ext>
            </a:extLst>
          </p:cNvPr>
          <p:cNvPicPr>
            <a:picLocks noChangeAspect="1"/>
          </p:cNvPicPr>
          <p:nvPr userDrawn="1"/>
        </p:nvPicPr>
        <p:blipFill>
          <a:blip r:embed="rId3"/>
          <a:srcRect/>
          <a:stretch/>
        </p:blipFill>
        <p:spPr>
          <a:xfrm>
            <a:off x="-2746" y="-9882"/>
            <a:ext cx="6860746" cy="2118082"/>
          </a:xfrm>
          <a:prstGeom prst="rect">
            <a:avLst/>
          </a:prstGeom>
        </p:spPr>
      </p:pic>
    </p:spTree>
    <p:extLst>
      <p:ext uri="{BB962C8B-B14F-4D97-AF65-F5344CB8AC3E}">
        <p14:creationId xmlns:p14="http://schemas.microsoft.com/office/powerpoint/2010/main" val="142442161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9168787"/>
      </p:ext>
    </p:extLst>
  </p:cSld>
  <p:clrMap bg1="lt1" tx1="dk1" bg2="lt2" tx2="dk2" accent1="accent1" accent2="accent2" accent3="accent3" accent4="accent4" accent5="accent5" accent6="accent6" hlink="hlink" folHlink="folHlink"/>
  <p:sldLayoutIdLst>
    <p:sldLayoutId id="2147483663" r:id="rId1"/>
    <p:sldLayoutId id="2147483666" r:id="rId2"/>
    <p:sldLayoutId id="2147483665" r:id="rId3"/>
  </p:sldLayoutIdLst>
  <p:txStyles>
    <p:titleStyle>
      <a:lvl1pPr algn="l" defTabSz="685800" rtl="0" eaLnBrk="1" latinLnBrk="0" hangingPunct="1">
        <a:lnSpc>
          <a:spcPct val="90000"/>
        </a:lnSpc>
        <a:spcBef>
          <a:spcPct val="0"/>
        </a:spcBef>
        <a:buNone/>
        <a:defRPr sz="2400" kern="1200">
          <a:solidFill>
            <a:schemeClr val="tx1"/>
          </a:solidFill>
          <a:latin typeface="Calibri" panose="020F0502020204030204" pitchFamily="34" charset="0"/>
          <a:ea typeface="+mj-ea"/>
          <a:cs typeface="Calibri" panose="020F0502020204030204" pitchFamily="34" charset="0"/>
        </a:defRPr>
      </a:lvl1pPr>
    </p:titleStyle>
    <p:bodyStyle>
      <a:lvl1pPr marL="0" indent="0" algn="l" defTabSz="685800" rtl="0" eaLnBrk="1" latinLnBrk="0" hangingPunct="1">
        <a:lnSpc>
          <a:spcPct val="90000"/>
        </a:lnSpc>
        <a:spcBef>
          <a:spcPts val="750"/>
        </a:spcBef>
        <a:buFont typeface="Arial" panose="020B0604020202020204" pitchFamily="34" charset="0"/>
        <a:buNone/>
        <a:defRPr sz="2000" kern="1200">
          <a:solidFill>
            <a:schemeClr val="tx1"/>
          </a:solidFill>
          <a:latin typeface="Calibri" panose="020F0502020204030204" pitchFamily="34" charset="0"/>
          <a:ea typeface="+mn-ea"/>
          <a:cs typeface="Calibri" panose="020F050202020403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Calibri" panose="020F0502020204030204" pitchFamily="34" charset="0"/>
          <a:ea typeface="+mn-ea"/>
          <a:cs typeface="Calibri" panose="020F050202020403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Calibri" panose="020F0502020204030204" pitchFamily="34" charset="0"/>
          <a:ea typeface="+mn-ea"/>
          <a:cs typeface="Calibri" panose="020F050202020403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Calibri" panose="020F0502020204030204" pitchFamily="34" charset="0"/>
          <a:ea typeface="+mn-ea"/>
          <a:cs typeface="Calibri" panose="020F050202020403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crimestoppers-uk.org.uk/" TargetMode="External"/><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B709E00-753B-0838-8FB4-4527CA2A2CD6}"/>
              </a:ext>
            </a:extLst>
          </p:cNvPr>
          <p:cNvSpPr/>
          <p:nvPr/>
        </p:nvSpPr>
        <p:spPr>
          <a:xfrm>
            <a:off x="4029075" y="2443163"/>
            <a:ext cx="2371725" cy="6543675"/>
          </a:xfrm>
          <a:prstGeom prst="rect">
            <a:avLst/>
          </a:prstGeom>
          <a:solidFill>
            <a:srgbClr val="E8F4F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 Placeholder 1">
            <a:extLst>
              <a:ext uri="{FF2B5EF4-FFF2-40B4-BE49-F238E27FC236}">
                <a16:creationId xmlns:a16="http://schemas.microsoft.com/office/drawing/2014/main" id="{E172EF21-BA56-6D8C-AABA-34B83987769F}"/>
              </a:ext>
            </a:extLst>
          </p:cNvPr>
          <p:cNvSpPr>
            <a:spLocks noGrp="1"/>
          </p:cNvSpPr>
          <p:nvPr>
            <p:ph type="body" sz="quarter" idx="12"/>
          </p:nvPr>
        </p:nvSpPr>
        <p:spPr/>
        <p:txBody>
          <a:bodyPr/>
          <a:lstStyle/>
          <a:p>
            <a:r>
              <a:rPr lang="en-US" dirty="0"/>
              <a:t>August 2026</a:t>
            </a:r>
          </a:p>
        </p:txBody>
      </p:sp>
      <p:sp>
        <p:nvSpPr>
          <p:cNvPr id="3" name="TextBox 2">
            <a:extLst>
              <a:ext uri="{FF2B5EF4-FFF2-40B4-BE49-F238E27FC236}">
                <a16:creationId xmlns:a16="http://schemas.microsoft.com/office/drawing/2014/main" id="{FE17C512-6B06-398F-AB83-AC05013E81FE}"/>
              </a:ext>
            </a:extLst>
          </p:cNvPr>
          <p:cNvSpPr txBox="1"/>
          <p:nvPr/>
        </p:nvSpPr>
        <p:spPr>
          <a:xfrm>
            <a:off x="457200" y="2857745"/>
            <a:ext cx="3242035" cy="1384995"/>
          </a:xfrm>
          <a:prstGeom prst="rect">
            <a:avLst/>
          </a:prstGeom>
          <a:noFill/>
        </p:spPr>
        <p:txBody>
          <a:bodyPr wrap="square" rtlCol="0">
            <a:spAutoFit/>
          </a:bodyPr>
          <a:lstStyle/>
          <a:p>
            <a:pPr>
              <a:spcBef>
                <a:spcPts val="600"/>
              </a:spcBef>
            </a:pPr>
            <a:r>
              <a:rPr lang="en-GB" sz="1200" dirty="0"/>
              <a:t>Northamptonshire Police are dedicated to reducing crime and improving community safety in the Croyland area of Wellingborough. As part of this commitment, we have established a dedicated operation focused on tackling drug-related harm, serious violence, and anti-social</a:t>
            </a:r>
            <a:endParaRPr lang="en-GB" sz="1200"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1B80BC23-B874-7538-A085-0603F163C0AF}"/>
              </a:ext>
            </a:extLst>
          </p:cNvPr>
          <p:cNvSpPr txBox="1"/>
          <p:nvPr/>
        </p:nvSpPr>
        <p:spPr>
          <a:xfrm>
            <a:off x="466778" y="2484270"/>
            <a:ext cx="2965919" cy="369332"/>
          </a:xfrm>
          <a:prstGeom prst="rect">
            <a:avLst/>
          </a:prstGeom>
          <a:noFill/>
        </p:spPr>
        <p:txBody>
          <a:bodyPr wrap="square" rtlCol="0">
            <a:spAutoFit/>
          </a:bodyPr>
          <a:lstStyle/>
          <a:p>
            <a:r>
              <a:rPr lang="en-US" dirty="0">
                <a:solidFill>
                  <a:srgbClr val="223B8B"/>
                </a:solidFill>
                <a:latin typeface="Calibri" panose="020F0502020204030204" pitchFamily="34" charset="0"/>
                <a:cs typeface="Calibri" panose="020F0502020204030204" pitchFamily="34" charset="0"/>
              </a:rPr>
              <a:t>Welcome Croyland residents!</a:t>
            </a:r>
          </a:p>
        </p:txBody>
      </p:sp>
      <p:pic>
        <p:nvPicPr>
          <p:cNvPr id="15" name="Picture Placeholder 14">
            <a:extLst>
              <a:ext uri="{FF2B5EF4-FFF2-40B4-BE49-F238E27FC236}">
                <a16:creationId xmlns:a16="http://schemas.microsoft.com/office/drawing/2014/main" id="{77C923F7-E7D1-8E61-2B1E-4B04E321875B}"/>
              </a:ext>
            </a:extLst>
          </p:cNvPr>
          <p:cNvPicPr>
            <a:picLocks noGrp="1" noChangeAspect="1"/>
          </p:cNvPicPr>
          <p:nvPr>
            <p:ph type="pic" sz="quarter" idx="4294967295"/>
          </p:nvPr>
        </p:nvPicPr>
        <p:blipFill>
          <a:blip r:embed="rId2"/>
          <a:stretch>
            <a:fillRect/>
          </a:stretch>
        </p:blipFill>
        <p:spPr>
          <a:xfrm>
            <a:off x="549504" y="4341414"/>
            <a:ext cx="2879496" cy="1981200"/>
          </a:xfrm>
          <a:prstGeom prst="rect">
            <a:avLst/>
          </a:prstGeom>
        </p:spPr>
      </p:pic>
      <p:sp>
        <p:nvSpPr>
          <p:cNvPr id="6" name="TextBox 5">
            <a:extLst>
              <a:ext uri="{FF2B5EF4-FFF2-40B4-BE49-F238E27FC236}">
                <a16:creationId xmlns:a16="http://schemas.microsoft.com/office/drawing/2014/main" id="{B6742A18-7F58-1C3F-E2AF-2CF409FA1489}"/>
              </a:ext>
            </a:extLst>
          </p:cNvPr>
          <p:cNvSpPr txBox="1"/>
          <p:nvPr/>
        </p:nvSpPr>
        <p:spPr>
          <a:xfrm>
            <a:off x="466778" y="6790620"/>
            <a:ext cx="2930165" cy="2123658"/>
          </a:xfrm>
          <a:prstGeom prst="rect">
            <a:avLst/>
          </a:prstGeom>
          <a:noFill/>
        </p:spPr>
        <p:txBody>
          <a:bodyPr wrap="square" rtlCol="0">
            <a:spAutoFit/>
          </a:bodyPr>
          <a:lstStyle/>
          <a:p>
            <a:pPr>
              <a:spcBef>
                <a:spcPts val="600"/>
              </a:spcBef>
            </a:pPr>
            <a:r>
              <a:rPr lang="en-GB" sz="1200" dirty="0">
                <a:latin typeface="Calibri" panose="020F0502020204030204" pitchFamily="34" charset="0"/>
                <a:cs typeface="Calibri" panose="020F0502020204030204" pitchFamily="34" charset="0"/>
              </a:rPr>
              <a:t>The Clear Hold Build Team are made up of Sergeant Cheema, and officers PC Chambers, PC Desborough, and PC Richardson.</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The next monthly Beat Bus surgery will take place on:</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b="1" dirty="0">
                <a:latin typeface="Calibri" panose="020F0502020204030204" pitchFamily="34" charset="0"/>
                <a:ea typeface="Calibri" panose="020F0502020204030204" pitchFamily="34" charset="0"/>
                <a:cs typeface="Calibri" panose="020F0502020204030204" pitchFamily="34" charset="0"/>
              </a:rPr>
              <a:t>📅 Thursday 17 September 2026 </a:t>
            </a:r>
          </a:p>
          <a:p>
            <a:r>
              <a:rPr lang="en-GB" sz="1200" b="1" dirty="0">
                <a:latin typeface="Calibri" panose="020F0502020204030204" pitchFamily="34" charset="0"/>
                <a:ea typeface="Calibri" panose="020F0502020204030204" pitchFamily="34" charset="0"/>
                <a:cs typeface="Calibri" panose="020F0502020204030204" pitchFamily="34" charset="0"/>
              </a:rPr>
              <a:t>🕝 2:30pm to 4:30pm </a:t>
            </a:r>
          </a:p>
          <a:p>
            <a:r>
              <a:rPr lang="en-GB" sz="1200" b="1" dirty="0">
                <a:latin typeface="Calibri" panose="020F0502020204030204" pitchFamily="34" charset="0"/>
                <a:ea typeface="Calibri" panose="020F0502020204030204" pitchFamily="34" charset="0"/>
                <a:cs typeface="Calibri" panose="020F0502020204030204" pitchFamily="34" charset="0"/>
              </a:rPr>
              <a:t>📍 Priory Road, Wellingborough</a:t>
            </a:r>
            <a:endParaRPr lang="en-US" sz="1200" dirty="0">
              <a:latin typeface="Calibri" panose="020F0502020204030204" pitchFamily="34" charset="0"/>
              <a:cs typeface="Calibri" panose="020F0502020204030204" pitchFamily="34" charset="0"/>
            </a:endParaRPr>
          </a:p>
        </p:txBody>
      </p:sp>
      <p:sp>
        <p:nvSpPr>
          <p:cNvPr id="7" name="Text Placeholder 8">
            <a:extLst>
              <a:ext uri="{FF2B5EF4-FFF2-40B4-BE49-F238E27FC236}">
                <a16:creationId xmlns:a16="http://schemas.microsoft.com/office/drawing/2014/main" id="{BBC763B5-58F2-A19B-90C2-5AD816FBEC8A}"/>
              </a:ext>
            </a:extLst>
          </p:cNvPr>
          <p:cNvSpPr txBox="1">
            <a:spLocks/>
          </p:cNvSpPr>
          <p:nvPr/>
        </p:nvSpPr>
        <p:spPr>
          <a:xfrm>
            <a:off x="4199381" y="2621757"/>
            <a:ext cx="1991721" cy="570093"/>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600" kern="1200">
                <a:solidFill>
                  <a:srgbClr val="223B8B"/>
                </a:solidFill>
                <a:latin typeface="Calibri" panose="020F0502020204030204" pitchFamily="34" charset="0"/>
                <a:ea typeface="+mn-ea"/>
                <a:cs typeface="Calibri" panose="020F050202020403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600" kern="1200">
                <a:solidFill>
                  <a:schemeClr val="tx1"/>
                </a:solidFill>
                <a:latin typeface="Calibri" panose="020F0502020204030204" pitchFamily="34" charset="0"/>
                <a:ea typeface="+mn-ea"/>
                <a:cs typeface="Calibri" panose="020F050202020403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Calibri" panose="020F0502020204030204" pitchFamily="34" charset="0"/>
                <a:ea typeface="+mn-ea"/>
                <a:cs typeface="Calibri" panose="020F050202020403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tx1"/>
                </a:solidFill>
                <a:latin typeface="Calibri" panose="020F0502020204030204" pitchFamily="34" charset="0"/>
                <a:ea typeface="+mn-ea"/>
                <a:cs typeface="Calibri" panose="020F050202020403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tx1"/>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dirty="0"/>
              <a:t>Who are the Clear Hold Build Team?</a:t>
            </a:r>
          </a:p>
        </p:txBody>
      </p:sp>
      <p:sp>
        <p:nvSpPr>
          <p:cNvPr id="8" name="Text Placeholder 8">
            <a:extLst>
              <a:ext uri="{FF2B5EF4-FFF2-40B4-BE49-F238E27FC236}">
                <a16:creationId xmlns:a16="http://schemas.microsoft.com/office/drawing/2014/main" id="{C9F66339-FBA0-6D2F-3632-DBC2F08D7EEC}"/>
              </a:ext>
            </a:extLst>
          </p:cNvPr>
          <p:cNvSpPr txBox="1">
            <a:spLocks/>
          </p:cNvSpPr>
          <p:nvPr/>
        </p:nvSpPr>
        <p:spPr>
          <a:xfrm>
            <a:off x="4199381" y="3191850"/>
            <a:ext cx="2048428" cy="5705569"/>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tx1"/>
                </a:solidFill>
                <a:latin typeface="Calibri" panose="020F0502020204030204" pitchFamily="34" charset="0"/>
                <a:ea typeface="+mn-ea"/>
                <a:cs typeface="Calibri" panose="020F050202020403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600" kern="1200">
                <a:solidFill>
                  <a:schemeClr val="tx1"/>
                </a:solidFill>
                <a:latin typeface="Calibri" panose="020F0502020204030204" pitchFamily="34" charset="0"/>
                <a:ea typeface="+mn-ea"/>
                <a:cs typeface="Calibri" panose="020F050202020403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Calibri" panose="020F0502020204030204" pitchFamily="34" charset="0"/>
                <a:ea typeface="+mn-ea"/>
                <a:cs typeface="Calibri" panose="020F050202020403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tx1"/>
                </a:solidFill>
                <a:latin typeface="Calibri" panose="020F0502020204030204" pitchFamily="34" charset="0"/>
                <a:ea typeface="+mn-ea"/>
                <a:cs typeface="Calibri" panose="020F050202020403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tx1"/>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t>The Clear Hold Build team is a dedicated group of officers committed to supporting the Croyland community. Their presence ensures the area receives a high level of visible foot and mobile patrols each month. </a:t>
            </a:r>
          </a:p>
          <a:p>
            <a:r>
              <a:rPr lang="en-GB" dirty="0"/>
              <a:t>The team are currently in a “CLEAR” phase which involves disrupting offenders, serious organised crime groups and drug lines operating in the area through completing series of arrests, warrants, stop and searches, and using Anti-Social Behavioural powers. </a:t>
            </a:r>
          </a:p>
          <a:p>
            <a:r>
              <a:rPr lang="en-GB" dirty="0"/>
              <a:t>CHB officers are deployed within the community every day to listen to local concerns and work alongside partner agencies to develop and implement effective solutions.</a:t>
            </a:r>
          </a:p>
        </p:txBody>
      </p:sp>
      <p:sp>
        <p:nvSpPr>
          <p:cNvPr id="19" name="TextBox 18">
            <a:extLst>
              <a:ext uri="{FF2B5EF4-FFF2-40B4-BE49-F238E27FC236}">
                <a16:creationId xmlns:a16="http://schemas.microsoft.com/office/drawing/2014/main" id="{8385EB51-4E0C-EB32-36D6-1AD8AA617A39}"/>
              </a:ext>
            </a:extLst>
          </p:cNvPr>
          <p:cNvSpPr txBox="1"/>
          <p:nvPr/>
        </p:nvSpPr>
        <p:spPr>
          <a:xfrm>
            <a:off x="466778" y="6421288"/>
            <a:ext cx="2965919" cy="369332"/>
          </a:xfrm>
          <a:prstGeom prst="rect">
            <a:avLst/>
          </a:prstGeom>
          <a:noFill/>
        </p:spPr>
        <p:txBody>
          <a:bodyPr wrap="square" rtlCol="0">
            <a:spAutoFit/>
          </a:bodyPr>
          <a:lstStyle/>
          <a:p>
            <a:r>
              <a:rPr lang="en-US" dirty="0">
                <a:solidFill>
                  <a:srgbClr val="223B8B"/>
                </a:solidFill>
                <a:latin typeface="Calibri" panose="020F0502020204030204" pitchFamily="34" charset="0"/>
                <a:cs typeface="Calibri" panose="020F0502020204030204" pitchFamily="34" charset="0"/>
              </a:rPr>
              <a:t>Meet your team</a:t>
            </a:r>
          </a:p>
        </p:txBody>
      </p:sp>
      <p:pic>
        <p:nvPicPr>
          <p:cNvPr id="25" name="Picture 24">
            <a:extLst>
              <a:ext uri="{FF2B5EF4-FFF2-40B4-BE49-F238E27FC236}">
                <a16:creationId xmlns:a16="http://schemas.microsoft.com/office/drawing/2014/main" id="{633E618E-0830-6926-7A9D-3CEE4ACD1A8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24790" b="92437" l="9375" r="94271">
                        <a14:foregroundMark x1="47917" y1="26891" x2="47917" y2="26891"/>
                        <a14:foregroundMark x1="53125" y1="25210" x2="53125" y2="25210"/>
                        <a14:foregroundMark x1="55729" y1="57563" x2="55729" y2="57563"/>
                        <a14:foregroundMark x1="47917" y1="58403" x2="47917" y2="58403"/>
                        <a14:foregroundMark x1="9375" y1="56723" x2="9375" y2="56723"/>
                        <a14:foregroundMark x1="53125" y1="92857" x2="53125" y2="92857"/>
                        <a14:foregroundMark x1="60938" y1="61345" x2="60938" y2="61345"/>
                        <a14:foregroundMark x1="71354" y1="59244" x2="71354" y2="59244"/>
                        <a14:foregroundMark x1="67188" y1="58403" x2="67188" y2="58403"/>
                        <a14:foregroundMark x1="67188" y1="52941" x2="67188" y2="52941"/>
                        <a14:foregroundMark x1="63542" y1="52521" x2="63542" y2="52521"/>
                        <a14:foregroundMark x1="58333" y1="52521" x2="58333" y2="52521"/>
                        <a14:foregroundMark x1="55729" y1="55462" x2="55729" y2="55882"/>
                        <a14:foregroundMark x1="57813" y1="57563" x2="57813" y2="57563"/>
                        <a14:foregroundMark x1="58333" y1="57563" x2="58333" y2="57563"/>
                        <a14:foregroundMark x1="64583" y1="57563" x2="64583" y2="57563"/>
                        <a14:foregroundMark x1="63021" y1="55882" x2="63021" y2="55882"/>
                        <a14:foregroundMark x1="60417" y1="54622" x2="60417" y2="54622"/>
                        <a14:foregroundMark x1="59896" y1="54622" x2="59896" y2="54622"/>
                        <a14:foregroundMark x1="44792" y1="54202" x2="44792" y2="54202"/>
                        <a14:foregroundMark x1="38542" y1="47899" x2="42188" y2="48739"/>
                        <a14:foregroundMark x1="46354" y1="52521" x2="43750" y2="47479"/>
                        <a14:foregroundMark x1="62500" y1="51681" x2="52604" y2="66807"/>
                        <a14:foregroundMark x1="77604" y1="65546" x2="71875" y2="70588"/>
                        <a14:foregroundMark x1="45313" y1="27311" x2="45313" y2="27311"/>
                        <a14:foregroundMark x1="41146" y1="26891" x2="41146" y2="26891"/>
                        <a14:foregroundMark x1="31771" y1="27311" x2="31771" y2="27311"/>
                        <a14:foregroundMark x1="57813" y1="27731" x2="57813" y2="27731"/>
                        <a14:foregroundMark x1="56250" y1="26050" x2="56250" y2="26050"/>
                        <a14:foregroundMark x1="41146" y1="50000" x2="41146" y2="50000"/>
                        <a14:foregroundMark x1="43750" y1="51261" x2="43750" y2="51261"/>
                        <a14:foregroundMark x1="45313" y1="53361" x2="45313" y2="53361"/>
                        <a14:foregroundMark x1="46354" y1="55882" x2="46354" y2="55882"/>
                        <a14:foregroundMark x1="48438" y1="59664" x2="48438" y2="59664"/>
                        <a14:foregroundMark x1="54688" y1="58824" x2="54688" y2="58824"/>
                        <a14:foregroundMark x1="63021" y1="63025" x2="63021" y2="63025"/>
                        <a14:foregroundMark x1="63021" y1="65126" x2="63021" y2="66387"/>
                        <a14:foregroundMark x1="63021" y1="70168" x2="63021" y2="70168"/>
                        <a14:foregroundMark x1="63542" y1="71008" x2="63542" y2="71008"/>
                        <a14:foregroundMark x1="82813" y1="71008" x2="82813" y2="71008"/>
                        <a14:foregroundMark x1="83333" y1="71008" x2="83333" y2="71008"/>
                        <a14:foregroundMark x1="83854" y1="67647" x2="84375" y2="65126"/>
                        <a14:foregroundMark x1="84375" y1="63445" x2="86458" y2="49160"/>
                        <a14:foregroundMark x1="90104" y1="56303" x2="90104" y2="56303"/>
                        <a14:foregroundMark x1="92188" y1="53782" x2="92188" y2="53782"/>
                        <a14:foregroundMark x1="90104" y1="65126" x2="90104" y2="65126"/>
                        <a14:foregroundMark x1="91667" y1="61765" x2="91667" y2="61765"/>
                        <a14:foregroundMark x1="90104" y1="59664" x2="90104" y2="59664"/>
                        <a14:foregroundMark x1="92708" y1="59664" x2="92708" y2="59664"/>
                        <a14:foregroundMark x1="94271" y1="59244" x2="94271" y2="59244"/>
                        <a14:foregroundMark x1="91146" y1="63866" x2="91146" y2="63866"/>
                        <a14:foregroundMark x1="75521" y1="71429" x2="75521" y2="71429"/>
                        <a14:foregroundMark x1="68229" y1="73529" x2="68229" y2="73529"/>
                        <a14:foregroundMark x1="52083" y1="72689" x2="52083" y2="72689"/>
                        <a14:foregroundMark x1="45313" y1="68067" x2="45313" y2="68067"/>
                        <a14:foregroundMark x1="44271" y1="71429" x2="44271" y2="71429"/>
                        <a14:foregroundMark x1="42188" y1="55042" x2="42188" y2="55042"/>
                        <a14:foregroundMark x1="75521" y1="53361" x2="75521" y2="53361"/>
                        <a14:foregroundMark x1="74479" y1="58403" x2="74479" y2="58403"/>
                        <a14:foregroundMark x1="73958" y1="52101" x2="73958" y2="52101"/>
                        <a14:foregroundMark x1="64063" y1="26050" x2="64063" y2="26050"/>
                        <a14:foregroundMark x1="64063" y1="26891" x2="64063" y2="26891"/>
                        <a14:foregroundMark x1="81771" y1="73109" x2="81771" y2="73109"/>
                      </a14:backgroundRemoval>
                    </a14:imgEffect>
                  </a14:imgLayer>
                </a14:imgProps>
              </a:ext>
            </a:extLst>
          </a:blip>
          <a:srcRect t="19095"/>
          <a:stretch>
            <a:fillRect/>
          </a:stretch>
        </p:blipFill>
        <p:spPr>
          <a:xfrm>
            <a:off x="4413320" y="7517958"/>
            <a:ext cx="1512459" cy="1516811"/>
          </a:xfrm>
          <a:prstGeom prst="rect">
            <a:avLst/>
          </a:prstGeom>
        </p:spPr>
      </p:pic>
    </p:spTree>
    <p:extLst>
      <p:ext uri="{BB962C8B-B14F-4D97-AF65-F5344CB8AC3E}">
        <p14:creationId xmlns:p14="http://schemas.microsoft.com/office/powerpoint/2010/main" val="23262522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3D9D0FE-D8C5-935B-CF27-66F7ACE9582B}"/>
              </a:ext>
            </a:extLst>
          </p:cNvPr>
          <p:cNvSpPr>
            <a:spLocks noGrp="1"/>
          </p:cNvSpPr>
          <p:nvPr>
            <p:ph type="body" sz="quarter" idx="12"/>
          </p:nvPr>
        </p:nvSpPr>
        <p:spPr/>
        <p:txBody>
          <a:bodyPr/>
          <a:lstStyle/>
          <a:p>
            <a:r>
              <a:rPr lang="en-US" dirty="0"/>
              <a:t>August 2026</a:t>
            </a:r>
          </a:p>
        </p:txBody>
      </p:sp>
      <p:sp>
        <p:nvSpPr>
          <p:cNvPr id="3" name="TextBox 2">
            <a:extLst>
              <a:ext uri="{FF2B5EF4-FFF2-40B4-BE49-F238E27FC236}">
                <a16:creationId xmlns:a16="http://schemas.microsoft.com/office/drawing/2014/main" id="{AD6F9A75-8749-46EB-D071-6EC31CC88372}"/>
              </a:ext>
            </a:extLst>
          </p:cNvPr>
          <p:cNvSpPr txBox="1"/>
          <p:nvPr/>
        </p:nvSpPr>
        <p:spPr>
          <a:xfrm>
            <a:off x="457201" y="1765545"/>
            <a:ext cx="2806700" cy="6740307"/>
          </a:xfrm>
          <a:prstGeom prst="rect">
            <a:avLst/>
          </a:prstGeom>
          <a:noFill/>
        </p:spPr>
        <p:txBody>
          <a:bodyPr wrap="square" rtlCol="0">
            <a:spAutoFit/>
          </a:bodyPr>
          <a:lstStyle/>
          <a:p>
            <a:r>
              <a:rPr lang="en-GB" sz="1200" dirty="0">
                <a:latin typeface="Calibri" panose="020F0502020204030204" pitchFamily="34" charset="0"/>
                <a:ea typeface="Calibri" panose="020F0502020204030204" pitchFamily="34" charset="0"/>
                <a:cs typeface="Calibri" panose="020F0502020204030204" pitchFamily="34" charset="0"/>
              </a:rPr>
              <a:t>Between April 2026 and July 2026, the team have spent </a:t>
            </a:r>
            <a:r>
              <a:rPr lang="en-GB" sz="1200" b="1" dirty="0">
                <a:latin typeface="Calibri" panose="020F0502020204030204" pitchFamily="34" charset="0"/>
                <a:ea typeface="Calibri" panose="020F0502020204030204" pitchFamily="34" charset="0"/>
                <a:cs typeface="Calibri" panose="020F0502020204030204" pitchFamily="34" charset="0"/>
              </a:rPr>
              <a:t>387.37 hours</a:t>
            </a:r>
            <a:r>
              <a:rPr lang="en-GB" sz="1200" dirty="0">
                <a:latin typeface="Calibri" panose="020F0502020204030204" pitchFamily="34" charset="0"/>
                <a:ea typeface="Calibri" panose="020F0502020204030204" pitchFamily="34" charset="0"/>
                <a:cs typeface="Calibri" panose="020F0502020204030204" pitchFamily="34" charset="0"/>
              </a:rPr>
              <a:t> patrolling the Croyland Estate. This equates to approximately 96 hours of patrol time per month, making the Croyland Estate one of the areas with the highest levels of police visibility in the north of the county.</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b="1" u="sng" dirty="0">
                <a:latin typeface="Calibri" panose="020F0502020204030204" pitchFamily="34" charset="0"/>
                <a:ea typeface="Calibri" panose="020F0502020204030204" pitchFamily="34" charset="0"/>
                <a:cs typeface="Calibri" panose="020F0502020204030204" pitchFamily="34" charset="0"/>
              </a:rPr>
              <a:t>Arrests and Charges</a:t>
            </a: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sz="1200" dirty="0">
                <a:latin typeface="Calibri" panose="020F0502020204030204" pitchFamily="34" charset="0"/>
                <a:ea typeface="Calibri" panose="020F0502020204030204" pitchFamily="34" charset="0"/>
                <a:cs typeface="Calibri" panose="020F0502020204030204" pitchFamily="34" charset="0"/>
              </a:rPr>
              <a:t>Between April 2026 and August 2026, CHB officers arrested </a:t>
            </a:r>
            <a:r>
              <a:rPr lang="en-GB" sz="1200" b="1" dirty="0">
                <a:latin typeface="Calibri" panose="020F0502020204030204" pitchFamily="34" charset="0"/>
                <a:ea typeface="Calibri" panose="020F0502020204030204" pitchFamily="34" charset="0"/>
                <a:cs typeface="Calibri" panose="020F0502020204030204" pitchFamily="34" charset="0"/>
              </a:rPr>
              <a:t>32 individuals</a:t>
            </a:r>
            <a:r>
              <a:rPr lang="en-GB" sz="1200" dirty="0">
                <a:latin typeface="Calibri" panose="020F0502020204030204" pitchFamily="34" charset="0"/>
                <a:ea typeface="Calibri" panose="020F0502020204030204" pitchFamily="34" charset="0"/>
                <a:cs typeface="Calibri" panose="020F0502020204030204" pitchFamily="34" charset="0"/>
              </a:rPr>
              <a:t>. Of the offences investigated, </a:t>
            </a:r>
            <a:r>
              <a:rPr lang="en-GB" sz="1200" b="1" dirty="0">
                <a:latin typeface="Calibri" panose="020F0502020204030204" pitchFamily="34" charset="0"/>
                <a:ea typeface="Calibri" panose="020F0502020204030204" pitchFamily="34" charset="0"/>
                <a:cs typeface="Calibri" panose="020F0502020204030204" pitchFamily="34" charset="0"/>
              </a:rPr>
              <a:t>54 outcomes</a:t>
            </a:r>
            <a:r>
              <a:rPr lang="en-GB" sz="1200" dirty="0">
                <a:latin typeface="Calibri" panose="020F0502020204030204" pitchFamily="34" charset="0"/>
                <a:ea typeface="Calibri" panose="020F0502020204030204" pitchFamily="34" charset="0"/>
                <a:cs typeface="Calibri" panose="020F0502020204030204" pitchFamily="34" charset="0"/>
              </a:rPr>
              <a:t> resulted in either a charge or an Out of Court Disposal.</a:t>
            </a:r>
          </a:p>
          <a:p>
            <a:pPr marL="171450" indent="-171450">
              <a:buFont typeface="Arial" panose="020B0604020202020204" pitchFamily="34" charset="0"/>
              <a:buChar char="•"/>
            </a:pPr>
            <a:r>
              <a:rPr lang="en-GB" sz="1200" dirty="0">
                <a:latin typeface="Calibri" panose="020F0502020204030204" pitchFamily="34" charset="0"/>
                <a:ea typeface="Calibri" panose="020F0502020204030204" pitchFamily="34" charset="0"/>
                <a:cs typeface="Calibri" panose="020F0502020204030204" pitchFamily="34" charset="0"/>
              </a:rPr>
              <a:t>These figures demonstrate a strong detection and enforcement rate, helping to hold offenders accountable for their actions.</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b="1" u="sng" dirty="0">
                <a:latin typeface="Calibri" panose="020F0502020204030204" pitchFamily="34" charset="0"/>
                <a:ea typeface="Calibri" panose="020F0502020204030204" pitchFamily="34" charset="0"/>
                <a:cs typeface="Calibri" panose="020F0502020204030204" pitchFamily="34" charset="0"/>
              </a:rPr>
              <a:t>Remands</a:t>
            </a: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sz="1200" dirty="0">
                <a:latin typeface="Calibri" panose="020F0502020204030204" pitchFamily="34" charset="0"/>
                <a:ea typeface="Calibri" panose="020F0502020204030204" pitchFamily="34" charset="0"/>
                <a:cs typeface="Calibri" panose="020F0502020204030204" pitchFamily="34" charset="0"/>
              </a:rPr>
              <a:t>Between April 2026 and August 2026, CHB officers successfully secured </a:t>
            </a:r>
            <a:r>
              <a:rPr lang="en-GB" sz="1200" b="1" dirty="0">
                <a:latin typeface="Calibri" panose="020F0502020204030204" pitchFamily="34" charset="0"/>
                <a:ea typeface="Calibri" panose="020F0502020204030204" pitchFamily="34" charset="0"/>
                <a:cs typeface="Calibri" panose="020F0502020204030204" pitchFamily="34" charset="0"/>
              </a:rPr>
              <a:t>12 remands</a:t>
            </a:r>
            <a:r>
              <a:rPr lang="en-GB" sz="1200" dirty="0">
                <a:latin typeface="Calibri" panose="020F0502020204030204" pitchFamily="34" charset="0"/>
                <a:ea typeface="Calibri" panose="020F0502020204030204" pitchFamily="34" charset="0"/>
                <a:cs typeface="Calibri" panose="020F0502020204030204" pitchFamily="34" charset="0"/>
              </a:rPr>
              <a:t> into custody.</a:t>
            </a:r>
          </a:p>
          <a:p>
            <a:pPr marL="171450" indent="-171450">
              <a:buFont typeface="Arial" panose="020B0604020202020204" pitchFamily="34" charset="0"/>
              <a:buChar char="•"/>
            </a:pPr>
            <a:r>
              <a:rPr lang="en-GB" sz="1200" dirty="0">
                <a:latin typeface="Calibri" panose="020F0502020204030204" pitchFamily="34" charset="0"/>
                <a:ea typeface="Calibri" panose="020F0502020204030204" pitchFamily="34" charset="0"/>
                <a:cs typeface="Calibri" panose="020F0502020204030204" pitchFamily="34" charset="0"/>
              </a:rPr>
              <a:t>This means that those suspects were not released from police custody and instead appeared before the court while being held in custody, providing further protection and reassurance to the local community.</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b="1" u="sng" dirty="0">
                <a:latin typeface="Calibri" panose="020F0502020204030204" pitchFamily="34" charset="0"/>
                <a:ea typeface="Calibri" panose="020F0502020204030204" pitchFamily="34" charset="0"/>
                <a:cs typeface="Calibri" panose="020F0502020204030204" pitchFamily="34" charset="0"/>
              </a:rPr>
              <a:t>Drug Seizures</a:t>
            </a: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sz="1200" dirty="0">
                <a:latin typeface="Calibri" panose="020F0502020204030204" pitchFamily="34" charset="0"/>
                <a:ea typeface="Calibri" panose="020F0502020204030204" pitchFamily="34" charset="0"/>
                <a:cs typeface="Calibri" panose="020F0502020204030204" pitchFamily="34" charset="0"/>
              </a:rPr>
              <a:t>Between April 2026 and August 2026, the CHB team seized more than </a:t>
            </a:r>
            <a:r>
              <a:rPr lang="en-GB" sz="1200" b="1" dirty="0">
                <a:latin typeface="Calibri" panose="020F0502020204030204" pitchFamily="34" charset="0"/>
                <a:ea typeface="Calibri" panose="020F0502020204030204" pitchFamily="34" charset="0"/>
                <a:cs typeface="Calibri" panose="020F0502020204030204" pitchFamily="34" charset="0"/>
              </a:rPr>
              <a:t>2,200 wraps of Class A drugs,</a:t>
            </a:r>
            <a:r>
              <a:rPr lang="en-GB" sz="1200" dirty="0">
                <a:latin typeface="Calibri" panose="020F0502020204030204" pitchFamily="34" charset="0"/>
                <a:ea typeface="Calibri" panose="020F0502020204030204" pitchFamily="34" charset="0"/>
                <a:cs typeface="Calibri" panose="020F0502020204030204" pitchFamily="34" charset="0"/>
              </a:rPr>
              <a:t> including cocaine and heroin that had been prepared for street-level supply.</a:t>
            </a:r>
          </a:p>
        </p:txBody>
      </p:sp>
      <p:sp>
        <p:nvSpPr>
          <p:cNvPr id="4" name="TextBox 3">
            <a:extLst>
              <a:ext uri="{FF2B5EF4-FFF2-40B4-BE49-F238E27FC236}">
                <a16:creationId xmlns:a16="http://schemas.microsoft.com/office/drawing/2014/main" id="{63E03882-1ED6-D107-B6D8-AF966226153C}"/>
              </a:ext>
            </a:extLst>
          </p:cNvPr>
          <p:cNvSpPr txBox="1"/>
          <p:nvPr/>
        </p:nvSpPr>
        <p:spPr>
          <a:xfrm>
            <a:off x="466778" y="1392070"/>
            <a:ext cx="2965919" cy="369332"/>
          </a:xfrm>
          <a:prstGeom prst="rect">
            <a:avLst/>
          </a:prstGeom>
          <a:noFill/>
        </p:spPr>
        <p:txBody>
          <a:bodyPr wrap="square" rtlCol="0">
            <a:spAutoFit/>
          </a:bodyPr>
          <a:lstStyle/>
          <a:p>
            <a:r>
              <a:rPr lang="en-US" dirty="0">
                <a:solidFill>
                  <a:srgbClr val="223B8B"/>
                </a:solidFill>
                <a:latin typeface="Calibri" panose="020F0502020204030204" pitchFamily="34" charset="0"/>
                <a:cs typeface="Calibri" panose="020F0502020204030204" pitchFamily="34" charset="0"/>
              </a:rPr>
              <a:t>August 2026 updates</a:t>
            </a:r>
          </a:p>
        </p:txBody>
      </p:sp>
      <p:sp>
        <p:nvSpPr>
          <p:cNvPr id="5" name="TextBox 4">
            <a:extLst>
              <a:ext uri="{FF2B5EF4-FFF2-40B4-BE49-F238E27FC236}">
                <a16:creationId xmlns:a16="http://schemas.microsoft.com/office/drawing/2014/main" id="{E5131026-8431-59C4-0152-904E9928C42A}"/>
              </a:ext>
            </a:extLst>
          </p:cNvPr>
          <p:cNvSpPr txBox="1"/>
          <p:nvPr/>
        </p:nvSpPr>
        <p:spPr>
          <a:xfrm>
            <a:off x="3594101" y="1765545"/>
            <a:ext cx="2806700" cy="830997"/>
          </a:xfrm>
          <a:prstGeom prst="rect">
            <a:avLst/>
          </a:prstGeom>
          <a:noFill/>
        </p:spPr>
        <p:txBody>
          <a:bodyPr wrap="square" rtlCol="0">
            <a:spAutoFit/>
          </a:bodyPr>
          <a:lstStyle/>
          <a:p>
            <a:pPr>
              <a:spcBef>
                <a:spcPts val="600"/>
              </a:spcBef>
            </a:pPr>
            <a:r>
              <a:rPr lang="en-GB" sz="1200" dirty="0">
                <a:latin typeface="Calibri" panose="020F0502020204030204" pitchFamily="34" charset="0"/>
                <a:cs typeface="Calibri" panose="020F0502020204030204" pitchFamily="34" charset="0"/>
              </a:rPr>
              <a:t>Officers also recovered a significant quantity of cannabis. The estimated street value of the drugs seized is between £10,000 and £20,000.</a:t>
            </a:r>
            <a:endParaRPr lang="en-US" sz="1200"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62CBD2E4-E240-30F0-1C23-0B480B383CBE}"/>
              </a:ext>
            </a:extLst>
          </p:cNvPr>
          <p:cNvSpPr txBox="1"/>
          <p:nvPr/>
        </p:nvSpPr>
        <p:spPr>
          <a:xfrm>
            <a:off x="483081" y="304800"/>
            <a:ext cx="3111019" cy="369332"/>
          </a:xfrm>
          <a:prstGeom prst="rect">
            <a:avLst/>
          </a:prstGeom>
          <a:noFill/>
        </p:spPr>
        <p:txBody>
          <a:bodyPr wrap="square" rtlCol="0">
            <a:spAutoFit/>
          </a:bodyPr>
          <a:lstStyle/>
          <a:p>
            <a:r>
              <a:rPr lang="en-US" dirty="0">
                <a:solidFill>
                  <a:schemeClr val="bg1"/>
                </a:solidFill>
                <a:latin typeface="Calibri" panose="020F0502020204030204" pitchFamily="34" charset="0"/>
                <a:cs typeface="Calibri" panose="020F0502020204030204" pitchFamily="34" charset="0"/>
              </a:rPr>
              <a:t>Croyland Updates</a:t>
            </a:r>
          </a:p>
        </p:txBody>
      </p:sp>
      <p:grpSp>
        <p:nvGrpSpPr>
          <p:cNvPr id="11" name="Group 10">
            <a:extLst>
              <a:ext uri="{FF2B5EF4-FFF2-40B4-BE49-F238E27FC236}">
                <a16:creationId xmlns:a16="http://schemas.microsoft.com/office/drawing/2014/main" id="{14A15B0D-9DCA-F52C-6784-70AE5D0E1AEC}"/>
              </a:ext>
            </a:extLst>
          </p:cNvPr>
          <p:cNvGrpSpPr/>
          <p:nvPr/>
        </p:nvGrpSpPr>
        <p:grpSpPr>
          <a:xfrm>
            <a:off x="0" y="8674100"/>
            <a:ext cx="6858000" cy="673100"/>
            <a:chOff x="0" y="8699500"/>
            <a:chExt cx="6858000" cy="673100"/>
          </a:xfrm>
        </p:grpSpPr>
        <p:sp>
          <p:nvSpPr>
            <p:cNvPr id="12" name="Rectangle 11">
              <a:extLst>
                <a:ext uri="{FF2B5EF4-FFF2-40B4-BE49-F238E27FC236}">
                  <a16:creationId xmlns:a16="http://schemas.microsoft.com/office/drawing/2014/main" id="{C7175895-FCB8-9F4A-BE78-E17B50BBD1B7}"/>
                </a:ext>
              </a:extLst>
            </p:cNvPr>
            <p:cNvSpPr/>
            <p:nvPr/>
          </p:nvSpPr>
          <p:spPr>
            <a:xfrm>
              <a:off x="0" y="8699500"/>
              <a:ext cx="6858000" cy="673100"/>
            </a:xfrm>
            <a:prstGeom prst="rect">
              <a:avLst/>
            </a:prstGeom>
            <a:solidFill>
              <a:srgbClr val="E8F4F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4CCB44A2-E85D-CC6F-DD55-0DB2FF427C7E}"/>
                </a:ext>
              </a:extLst>
            </p:cNvPr>
            <p:cNvSpPr txBox="1"/>
            <p:nvPr/>
          </p:nvSpPr>
          <p:spPr>
            <a:xfrm>
              <a:off x="876300" y="8857802"/>
              <a:ext cx="5232400" cy="430887"/>
            </a:xfrm>
            <a:prstGeom prst="rect">
              <a:avLst/>
            </a:prstGeom>
            <a:noFill/>
          </p:spPr>
          <p:txBody>
            <a:bodyPr wrap="square" rtlCol="0">
              <a:spAutoFit/>
            </a:bodyPr>
            <a:lstStyle/>
            <a:p>
              <a:r>
                <a:rPr lang="en-US" sz="1100" dirty="0">
                  <a:latin typeface="Calibri" panose="020F0502020204030204" pitchFamily="34" charset="0"/>
                  <a:cs typeface="Calibri" panose="020F0502020204030204" pitchFamily="34" charset="0"/>
                </a:rPr>
                <a:t>Please rate this message and let us know what you thought of this newsletter. </a:t>
              </a:r>
            </a:p>
            <a:p>
              <a:r>
                <a:rPr lang="en-US" sz="1100" dirty="0">
                  <a:latin typeface="Calibri" panose="020F0502020204030204" pitchFamily="34" charset="0"/>
                  <a:cs typeface="Calibri" panose="020F0502020204030204" pitchFamily="34" charset="0"/>
                </a:rPr>
                <a:t>If you have any topics you would like to see in the next issue, please let us know.</a:t>
              </a:r>
            </a:p>
          </p:txBody>
        </p:sp>
        <p:pic>
          <p:nvPicPr>
            <p:cNvPr id="14" name="Picture 13">
              <a:extLst>
                <a:ext uri="{FF2B5EF4-FFF2-40B4-BE49-F238E27FC236}">
                  <a16:creationId xmlns:a16="http://schemas.microsoft.com/office/drawing/2014/main" id="{33EF79E1-8E0B-C3CA-9B58-7B46B47BB59E}"/>
                </a:ext>
              </a:extLst>
            </p:cNvPr>
            <p:cNvPicPr>
              <a:picLocks noChangeAspect="1"/>
            </p:cNvPicPr>
            <p:nvPr/>
          </p:nvPicPr>
          <p:blipFill>
            <a:blip r:embed="rId2"/>
            <a:srcRect/>
            <a:stretch/>
          </p:blipFill>
          <p:spPr>
            <a:xfrm>
              <a:off x="431800" y="8921234"/>
              <a:ext cx="292100" cy="304800"/>
            </a:xfrm>
            <a:prstGeom prst="rect">
              <a:avLst/>
            </a:prstGeom>
          </p:spPr>
        </p:pic>
      </p:grpSp>
      <p:pic>
        <p:nvPicPr>
          <p:cNvPr id="10" name="Picture 9">
            <a:extLst>
              <a:ext uri="{FF2B5EF4-FFF2-40B4-BE49-F238E27FC236}">
                <a16:creationId xmlns:a16="http://schemas.microsoft.com/office/drawing/2014/main" id="{ED894225-E805-B796-988C-F31E926F98DC}"/>
              </a:ext>
            </a:extLst>
          </p:cNvPr>
          <p:cNvPicPr>
            <a:picLocks noChangeAspect="1"/>
          </p:cNvPicPr>
          <p:nvPr/>
        </p:nvPicPr>
        <p:blipFill>
          <a:blip r:embed="rId3"/>
          <a:stretch>
            <a:fillRect/>
          </a:stretch>
        </p:blipFill>
        <p:spPr>
          <a:xfrm>
            <a:off x="3991203" y="2596542"/>
            <a:ext cx="1688738" cy="2255716"/>
          </a:xfrm>
          <a:prstGeom prst="rect">
            <a:avLst/>
          </a:prstGeom>
        </p:spPr>
      </p:pic>
      <p:sp>
        <p:nvSpPr>
          <p:cNvPr id="16" name="TextBox 15">
            <a:extLst>
              <a:ext uri="{FF2B5EF4-FFF2-40B4-BE49-F238E27FC236}">
                <a16:creationId xmlns:a16="http://schemas.microsoft.com/office/drawing/2014/main" id="{B26274F0-768C-C51B-CA6E-42848DBDA1F2}"/>
              </a:ext>
            </a:extLst>
          </p:cNvPr>
          <p:cNvSpPr txBox="1"/>
          <p:nvPr/>
        </p:nvSpPr>
        <p:spPr>
          <a:xfrm>
            <a:off x="3594101" y="4887449"/>
            <a:ext cx="2806700" cy="246221"/>
          </a:xfrm>
          <a:prstGeom prst="rect">
            <a:avLst/>
          </a:prstGeom>
          <a:noFill/>
        </p:spPr>
        <p:txBody>
          <a:bodyPr wrap="square" rtlCol="0">
            <a:spAutoFit/>
          </a:bodyPr>
          <a:lstStyle/>
          <a:p>
            <a:r>
              <a:rPr lang="en-GB" sz="1000" i="1" dirty="0">
                <a:latin typeface="Calibri" panose="020F0502020204030204" pitchFamily="34" charset="0"/>
                <a:ea typeface="Calibri" panose="020F0502020204030204" pitchFamily="34" charset="0"/>
                <a:cs typeface="Calibri" panose="020F0502020204030204" pitchFamily="34" charset="0"/>
              </a:rPr>
              <a:t>1278 wraps Cocaine/Heroin seized in August 2026 </a:t>
            </a:r>
          </a:p>
        </p:txBody>
      </p:sp>
      <p:sp>
        <p:nvSpPr>
          <p:cNvPr id="18" name="TextBox 17">
            <a:extLst>
              <a:ext uri="{FF2B5EF4-FFF2-40B4-BE49-F238E27FC236}">
                <a16:creationId xmlns:a16="http://schemas.microsoft.com/office/drawing/2014/main" id="{FB867A0B-0B0F-7B3A-652A-93A425CA72C6}"/>
              </a:ext>
            </a:extLst>
          </p:cNvPr>
          <p:cNvSpPr txBox="1"/>
          <p:nvPr/>
        </p:nvSpPr>
        <p:spPr>
          <a:xfrm>
            <a:off x="3594101" y="5219823"/>
            <a:ext cx="2806700" cy="3508653"/>
          </a:xfrm>
          <a:prstGeom prst="rect">
            <a:avLst/>
          </a:prstGeom>
          <a:noFill/>
        </p:spPr>
        <p:txBody>
          <a:bodyPr wrap="square" rtlCol="0">
            <a:spAutoFit/>
          </a:bodyPr>
          <a:lstStyle/>
          <a:p>
            <a:pPr>
              <a:spcBef>
                <a:spcPts val="600"/>
              </a:spcBef>
            </a:pPr>
            <a:r>
              <a:rPr lang="en-GB" sz="1200" dirty="0">
                <a:latin typeface="Calibri" panose="020F0502020204030204" pitchFamily="34" charset="0"/>
                <a:cs typeface="Calibri" panose="020F0502020204030204" pitchFamily="34" charset="0"/>
              </a:rPr>
              <a:t>Officers also recovered a significant quantity of cannabis. The estimated street value of the drugs seized is between £10,000 and £20,000.</a:t>
            </a:r>
          </a:p>
          <a:p>
            <a:pPr>
              <a:spcBef>
                <a:spcPts val="600"/>
              </a:spcBef>
            </a:pPr>
            <a:endParaRPr lang="en-GB" sz="1200" dirty="0">
              <a:latin typeface="Calibri" panose="020F0502020204030204" pitchFamily="34" charset="0"/>
              <a:cs typeface="Calibri" panose="020F0502020204030204" pitchFamily="34" charset="0"/>
            </a:endParaRPr>
          </a:p>
          <a:p>
            <a:pPr>
              <a:spcBef>
                <a:spcPts val="600"/>
              </a:spcBef>
            </a:pPr>
            <a:r>
              <a:rPr lang="en-GB" sz="1200" b="1" dirty="0">
                <a:latin typeface="Calibri" panose="020F0502020204030204" pitchFamily="34" charset="0"/>
                <a:ea typeface="Calibri" panose="020F0502020204030204" pitchFamily="34" charset="0"/>
                <a:cs typeface="Calibri" panose="020F0502020204030204" pitchFamily="34" charset="0"/>
              </a:rPr>
              <a:t>Illegal Electric Bikes seized</a:t>
            </a:r>
          </a:p>
          <a:p>
            <a:pPr marL="171450" indent="-171450">
              <a:spcBef>
                <a:spcPts val="600"/>
              </a:spcBef>
              <a:buFont typeface="Arial" panose="020B0604020202020204" pitchFamily="34" charset="0"/>
              <a:buChar char="•"/>
            </a:pPr>
            <a:r>
              <a:rPr lang="en-GB" sz="1200" dirty="0">
                <a:latin typeface="Calibri" panose="020F0502020204030204" pitchFamily="34" charset="0"/>
                <a:ea typeface="Calibri" panose="020F0502020204030204" pitchFamily="34" charset="0"/>
                <a:cs typeface="Calibri" panose="020F0502020204030204" pitchFamily="34" charset="0"/>
              </a:rPr>
              <a:t>The CHB team have acted and seized seven illegal electric bikes from suspects. </a:t>
            </a:r>
          </a:p>
          <a:p>
            <a:pPr marL="171450" indent="-171450">
              <a:spcBef>
                <a:spcPts val="600"/>
              </a:spcBef>
              <a:buFont typeface="Arial" panose="020B0604020202020204" pitchFamily="34" charset="0"/>
              <a:buChar char="•"/>
            </a:pPr>
            <a:r>
              <a:rPr lang="en-GB" sz="1200" dirty="0">
                <a:latin typeface="Calibri" panose="020F0502020204030204" pitchFamily="34" charset="0"/>
                <a:ea typeface="Calibri" panose="020F0502020204030204" pitchFamily="34" charset="0"/>
                <a:cs typeface="Calibri" panose="020F0502020204030204" pitchFamily="34" charset="0"/>
              </a:rPr>
              <a:t>These suspects have also subsequently been charged for traffic related offences.</a:t>
            </a:r>
          </a:p>
          <a:p>
            <a:pPr marL="171450" indent="-171450">
              <a:spcBef>
                <a:spcPts val="600"/>
              </a:spcBef>
              <a:buFont typeface="Arial" panose="020B0604020202020204" pitchFamily="34" charset="0"/>
              <a:buChar char="•"/>
            </a:pPr>
            <a:r>
              <a:rPr lang="en-GB" sz="1200" dirty="0">
                <a:latin typeface="Calibri" panose="020F0502020204030204" pitchFamily="34" charset="0"/>
                <a:ea typeface="Calibri" panose="020F0502020204030204" pitchFamily="34" charset="0"/>
                <a:cs typeface="Calibri" panose="020F0502020204030204" pitchFamily="34" charset="0"/>
              </a:rPr>
              <a:t> The removal of these bikes has contributed towards a drop in ASB, and risk of harm posed to the public. </a:t>
            </a:r>
          </a:p>
          <a:p>
            <a:pPr>
              <a:spcBef>
                <a:spcPts val="600"/>
              </a:spcBef>
            </a:pPr>
            <a:endParaRPr lang="en-US" sz="1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716673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CA22B1EC-30AF-D02F-0A2C-CAF73C97F130}"/>
              </a:ext>
            </a:extLst>
          </p:cNvPr>
          <p:cNvSpPr txBox="1"/>
          <p:nvPr/>
        </p:nvSpPr>
        <p:spPr>
          <a:xfrm>
            <a:off x="3940404" y="1338410"/>
            <a:ext cx="2701696" cy="4278094"/>
          </a:xfrm>
          <a:prstGeom prst="rect">
            <a:avLst/>
          </a:prstGeom>
          <a:noFill/>
        </p:spPr>
        <p:txBody>
          <a:bodyPr wrap="square" rtlCol="0">
            <a:spAutoFit/>
          </a:bodyPr>
          <a:lstStyle/>
          <a:p>
            <a:pPr>
              <a:spcBef>
                <a:spcPts val="600"/>
              </a:spcBef>
            </a:pPr>
            <a:r>
              <a:rPr lang="en-GB" sz="1200" dirty="0">
                <a:latin typeface="Calibri" panose="020F0502020204030204" pitchFamily="34" charset="0"/>
                <a:cs typeface="Calibri" panose="020F0502020204030204" pitchFamily="34" charset="0"/>
              </a:rPr>
              <a:t>• Working with the local authority to ensure all faulty street lighting within Croyland Park was repaired, improving visibility and public safety.</a:t>
            </a:r>
          </a:p>
          <a:p>
            <a:pPr>
              <a:spcBef>
                <a:spcPts val="600"/>
              </a:spcBef>
            </a:pPr>
            <a:r>
              <a:rPr lang="en-GB" sz="1200" dirty="0">
                <a:latin typeface="Calibri" panose="020F0502020204030204" pitchFamily="34" charset="0"/>
                <a:cs typeface="Calibri" panose="020F0502020204030204" pitchFamily="34" charset="0"/>
              </a:rPr>
              <a:t>• Delivering a Fearless Crimestoppers campaign across the estate to encourage and educate residents on how to report crime.</a:t>
            </a:r>
          </a:p>
          <a:p>
            <a:pPr>
              <a:spcBef>
                <a:spcPts val="600"/>
              </a:spcBef>
            </a:pPr>
            <a:r>
              <a:rPr lang="en-GB" sz="1200" dirty="0">
                <a:latin typeface="Calibri" panose="020F0502020204030204" pitchFamily="34" charset="0"/>
                <a:cs typeface="Calibri" panose="020F0502020204030204" pitchFamily="34" charset="0"/>
              </a:rPr>
              <a:t>• Collaborating with Croyland Primary School, whose pupils designed the Clear Hold Build project logo.</a:t>
            </a:r>
          </a:p>
          <a:p>
            <a:pPr>
              <a:spcBef>
                <a:spcPts val="600"/>
              </a:spcBef>
            </a:pPr>
            <a:r>
              <a:rPr lang="en-GB" sz="1200" dirty="0">
                <a:latin typeface="Calibri" panose="020F0502020204030204" pitchFamily="34" charset="0"/>
                <a:cs typeface="Calibri" panose="020F0502020204030204" pitchFamily="34" charset="0"/>
              </a:rPr>
              <a:t>• Securing funding for a further Fearless Crimestoppers programme with local schoolchildren, focusing on crime reporting, knife crime awareness, personal safety, and preventing involvement in criminal activity.</a:t>
            </a:r>
          </a:p>
          <a:p>
            <a:pPr>
              <a:spcBef>
                <a:spcPts val="600"/>
              </a:spcBef>
            </a:pPr>
            <a:r>
              <a:rPr lang="en-GB" sz="1200" dirty="0">
                <a:latin typeface="Calibri" panose="020F0502020204030204" pitchFamily="34" charset="0"/>
                <a:cs typeface="Calibri" panose="020F0502020204030204" pitchFamily="34" charset="0"/>
              </a:rPr>
              <a:t>• Working with Housing Associations, to safeguard the vulnerable and evict any problematic residents that pose risk of harm to the community. </a:t>
            </a:r>
          </a:p>
        </p:txBody>
      </p:sp>
      <p:sp>
        <p:nvSpPr>
          <p:cNvPr id="2" name="Text Placeholder 1">
            <a:extLst>
              <a:ext uri="{FF2B5EF4-FFF2-40B4-BE49-F238E27FC236}">
                <a16:creationId xmlns:a16="http://schemas.microsoft.com/office/drawing/2014/main" id="{B71AB6A2-6FB0-0C62-7952-524E847C10EA}"/>
              </a:ext>
            </a:extLst>
          </p:cNvPr>
          <p:cNvSpPr>
            <a:spLocks noGrp="1"/>
          </p:cNvSpPr>
          <p:nvPr>
            <p:ph type="body" sz="quarter" idx="12"/>
          </p:nvPr>
        </p:nvSpPr>
        <p:spPr/>
        <p:txBody>
          <a:bodyPr/>
          <a:lstStyle/>
          <a:p>
            <a:r>
              <a:rPr lang="en-US" dirty="0"/>
              <a:t>August 2026</a:t>
            </a:r>
          </a:p>
        </p:txBody>
      </p:sp>
      <p:sp>
        <p:nvSpPr>
          <p:cNvPr id="10" name="TextBox 9">
            <a:extLst>
              <a:ext uri="{FF2B5EF4-FFF2-40B4-BE49-F238E27FC236}">
                <a16:creationId xmlns:a16="http://schemas.microsoft.com/office/drawing/2014/main" id="{D9BF18B1-D7CF-01D2-5A0A-B158277AC4C3}"/>
              </a:ext>
            </a:extLst>
          </p:cNvPr>
          <p:cNvSpPr txBox="1"/>
          <p:nvPr/>
        </p:nvSpPr>
        <p:spPr>
          <a:xfrm>
            <a:off x="515300" y="6515211"/>
            <a:ext cx="3242035" cy="2800767"/>
          </a:xfrm>
          <a:prstGeom prst="rect">
            <a:avLst/>
          </a:prstGeom>
          <a:noFill/>
        </p:spPr>
        <p:txBody>
          <a:bodyPr wrap="square" rtlCol="0">
            <a:spAutoFit/>
          </a:bodyPr>
          <a:lstStyle/>
          <a:p>
            <a:pPr>
              <a:spcBef>
                <a:spcPts val="600"/>
              </a:spcBef>
            </a:pPr>
            <a:r>
              <a:rPr lang="en-GB" sz="1200" dirty="0">
                <a:latin typeface="Calibri" panose="020F0502020204030204" pitchFamily="34" charset="0"/>
                <a:cs typeface="Calibri" panose="020F0502020204030204" pitchFamily="34" charset="0"/>
              </a:rPr>
              <a:t>We continue to work closely with partner organisations to improve the local area and explore opportunities for CCTV installation within Croyland Park and the use of K-barriers to deter off-road and electric bikes that are causing issues in the area.</a:t>
            </a:r>
          </a:p>
          <a:p>
            <a:pPr>
              <a:spcBef>
                <a:spcPts val="600"/>
              </a:spcBef>
            </a:pPr>
            <a:endParaRPr lang="en-GB" sz="1200" dirty="0">
              <a:latin typeface="Calibri" panose="020F0502020204030204" pitchFamily="34" charset="0"/>
              <a:cs typeface="Calibri" panose="020F0502020204030204" pitchFamily="34" charset="0"/>
            </a:endParaRPr>
          </a:p>
          <a:p>
            <a:pPr>
              <a:spcBef>
                <a:spcPts val="600"/>
              </a:spcBef>
            </a:pPr>
            <a:r>
              <a:rPr lang="en-GB" sz="1200" b="1" dirty="0">
                <a:latin typeface="Calibri" panose="020F0502020204030204" pitchFamily="34" charset="0"/>
                <a:cs typeface="Calibri" panose="020F0502020204030204" pitchFamily="34" charset="0"/>
              </a:rPr>
              <a:t>Highlights include:</a:t>
            </a:r>
          </a:p>
          <a:p>
            <a:pPr>
              <a:spcBef>
                <a:spcPts val="600"/>
              </a:spcBef>
            </a:pPr>
            <a:r>
              <a:rPr lang="en-GB" sz="1200" dirty="0">
                <a:latin typeface="Calibri" panose="020F0502020204030204" pitchFamily="34" charset="0"/>
                <a:cs typeface="Calibri" panose="020F0502020204030204" pitchFamily="34" charset="0"/>
              </a:rPr>
              <a:t>• Referring multiple offenders to the Immediate Justice Team, which has supported community payback projects, including litter-picking activities in Croyland Park.</a:t>
            </a:r>
          </a:p>
          <a:p>
            <a:pPr>
              <a:spcBef>
                <a:spcPts val="600"/>
              </a:spcBef>
            </a:pPr>
            <a:endParaRPr lang="en-GB" sz="1200"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95562C0F-E2E1-1A6F-CA6F-D6D57E11836A}"/>
              </a:ext>
            </a:extLst>
          </p:cNvPr>
          <p:cNvSpPr txBox="1"/>
          <p:nvPr/>
        </p:nvSpPr>
        <p:spPr>
          <a:xfrm>
            <a:off x="483081" y="304800"/>
            <a:ext cx="2965919" cy="369332"/>
          </a:xfrm>
          <a:prstGeom prst="rect">
            <a:avLst/>
          </a:prstGeom>
          <a:noFill/>
        </p:spPr>
        <p:txBody>
          <a:bodyPr wrap="square" rtlCol="0">
            <a:spAutoFit/>
          </a:bodyPr>
          <a:lstStyle/>
          <a:p>
            <a:r>
              <a:rPr lang="en-US" dirty="0">
                <a:solidFill>
                  <a:schemeClr val="bg1"/>
                </a:solidFill>
                <a:latin typeface="Calibri" panose="020F0502020204030204" pitchFamily="34" charset="0"/>
                <a:cs typeface="Calibri" panose="020F0502020204030204" pitchFamily="34" charset="0"/>
              </a:rPr>
              <a:t>Croyland Updates</a:t>
            </a:r>
          </a:p>
        </p:txBody>
      </p:sp>
      <p:pic>
        <p:nvPicPr>
          <p:cNvPr id="3" name="Picture 2">
            <a:extLst>
              <a:ext uri="{FF2B5EF4-FFF2-40B4-BE49-F238E27FC236}">
                <a16:creationId xmlns:a16="http://schemas.microsoft.com/office/drawing/2014/main" id="{A2418F5F-154B-5814-B387-3F7C6191C6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5660" y="1407312"/>
            <a:ext cx="2805112" cy="2098312"/>
          </a:xfrm>
          <a:prstGeom prst="rect">
            <a:avLst/>
          </a:prstGeom>
        </p:spPr>
      </p:pic>
      <p:pic>
        <p:nvPicPr>
          <p:cNvPr id="7" name="Picture 6">
            <a:extLst>
              <a:ext uri="{FF2B5EF4-FFF2-40B4-BE49-F238E27FC236}">
                <a16:creationId xmlns:a16="http://schemas.microsoft.com/office/drawing/2014/main" id="{AD6D527E-5207-B049-B76D-2BC8AC5BBE63}"/>
              </a:ext>
            </a:extLst>
          </p:cNvPr>
          <p:cNvPicPr>
            <a:picLocks noChangeAspect="1"/>
          </p:cNvPicPr>
          <p:nvPr/>
        </p:nvPicPr>
        <p:blipFill>
          <a:blip r:embed="rId4"/>
          <a:stretch>
            <a:fillRect/>
          </a:stretch>
        </p:blipFill>
        <p:spPr>
          <a:xfrm>
            <a:off x="648173" y="3706462"/>
            <a:ext cx="2832599" cy="2146442"/>
          </a:xfrm>
          <a:prstGeom prst="rect">
            <a:avLst/>
          </a:prstGeom>
        </p:spPr>
      </p:pic>
      <p:sp>
        <p:nvSpPr>
          <p:cNvPr id="17" name="TextBox 16">
            <a:extLst>
              <a:ext uri="{FF2B5EF4-FFF2-40B4-BE49-F238E27FC236}">
                <a16:creationId xmlns:a16="http://schemas.microsoft.com/office/drawing/2014/main" id="{47F8971C-30A4-5F15-9045-265DA3101467}"/>
              </a:ext>
            </a:extLst>
          </p:cNvPr>
          <p:cNvSpPr txBox="1"/>
          <p:nvPr/>
        </p:nvSpPr>
        <p:spPr>
          <a:xfrm>
            <a:off x="515300" y="6091118"/>
            <a:ext cx="2429727" cy="369332"/>
          </a:xfrm>
          <a:prstGeom prst="rect">
            <a:avLst/>
          </a:prstGeom>
          <a:noFill/>
        </p:spPr>
        <p:txBody>
          <a:bodyPr wrap="square" rtlCol="0">
            <a:spAutoFit/>
          </a:bodyPr>
          <a:lstStyle/>
          <a:p>
            <a:r>
              <a:rPr lang="en-US" dirty="0">
                <a:solidFill>
                  <a:srgbClr val="223B8B"/>
                </a:solidFill>
                <a:latin typeface="Calibri" panose="020F0502020204030204" pitchFamily="34" charset="0"/>
                <a:cs typeface="Calibri" panose="020F0502020204030204" pitchFamily="34" charset="0"/>
              </a:rPr>
              <a:t>Partnership working</a:t>
            </a:r>
          </a:p>
        </p:txBody>
      </p:sp>
      <p:pic>
        <p:nvPicPr>
          <p:cNvPr id="21" name="Picture 20">
            <a:extLst>
              <a:ext uri="{FF2B5EF4-FFF2-40B4-BE49-F238E27FC236}">
                <a16:creationId xmlns:a16="http://schemas.microsoft.com/office/drawing/2014/main" id="{EA5198CC-19F3-9BC9-0F7E-02F1AADD452F}"/>
              </a:ext>
            </a:extLst>
          </p:cNvPr>
          <p:cNvPicPr>
            <a:picLocks noChangeAspect="1"/>
          </p:cNvPicPr>
          <p:nvPr/>
        </p:nvPicPr>
        <p:blipFill>
          <a:blip r:embed="rId5"/>
          <a:stretch>
            <a:fillRect/>
          </a:stretch>
        </p:blipFill>
        <p:spPr>
          <a:xfrm>
            <a:off x="4082301" y="5852904"/>
            <a:ext cx="2260399" cy="3022056"/>
          </a:xfrm>
          <a:prstGeom prst="rect">
            <a:avLst/>
          </a:prstGeom>
        </p:spPr>
      </p:pic>
    </p:spTree>
    <p:extLst>
      <p:ext uri="{BB962C8B-B14F-4D97-AF65-F5344CB8AC3E}">
        <p14:creationId xmlns:p14="http://schemas.microsoft.com/office/powerpoint/2010/main" val="1664599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48050-3D9F-D02F-4D92-BA72195949F0}"/>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E02FCBCD-DD8B-CCFC-C971-A13A88565983}"/>
              </a:ext>
            </a:extLst>
          </p:cNvPr>
          <p:cNvSpPr>
            <a:spLocks noGrp="1"/>
          </p:cNvSpPr>
          <p:nvPr>
            <p:ph type="body" sz="quarter" idx="12"/>
          </p:nvPr>
        </p:nvSpPr>
        <p:spPr/>
        <p:txBody>
          <a:bodyPr/>
          <a:lstStyle/>
          <a:p>
            <a:r>
              <a:rPr lang="en-US" dirty="0"/>
              <a:t>August 2026</a:t>
            </a:r>
          </a:p>
        </p:txBody>
      </p:sp>
      <p:sp>
        <p:nvSpPr>
          <p:cNvPr id="3" name="TextBox 2">
            <a:extLst>
              <a:ext uri="{FF2B5EF4-FFF2-40B4-BE49-F238E27FC236}">
                <a16:creationId xmlns:a16="http://schemas.microsoft.com/office/drawing/2014/main" id="{C003992B-E16E-5C1C-7E2F-5CAEB89E05CA}"/>
              </a:ext>
            </a:extLst>
          </p:cNvPr>
          <p:cNvSpPr txBox="1"/>
          <p:nvPr/>
        </p:nvSpPr>
        <p:spPr>
          <a:xfrm>
            <a:off x="457200" y="2059146"/>
            <a:ext cx="2965919" cy="2200602"/>
          </a:xfrm>
          <a:prstGeom prst="rect">
            <a:avLst/>
          </a:prstGeom>
          <a:noFill/>
        </p:spPr>
        <p:txBody>
          <a:bodyPr wrap="square" rtlCol="0">
            <a:spAutoFit/>
          </a:bodyPr>
          <a:lstStyle/>
          <a:p>
            <a:pPr>
              <a:spcBef>
                <a:spcPts val="600"/>
              </a:spcBef>
            </a:pPr>
            <a:r>
              <a:rPr lang="en-GB" sz="1200" dirty="0">
                <a:latin typeface="Calibri" panose="020F0502020204030204" pitchFamily="34" charset="0"/>
                <a:cs typeface="Calibri" panose="020F0502020204030204" pitchFamily="34" charset="0"/>
              </a:rPr>
              <a:t>Since March 2026, the CHB team has hosted monthly Neighbourhood Watch meetings at the Methodist Church on Kingsway, Wellingborough.</a:t>
            </a:r>
          </a:p>
          <a:p>
            <a:pPr>
              <a:spcBef>
                <a:spcPts val="600"/>
              </a:spcBef>
            </a:pPr>
            <a:r>
              <a:rPr lang="en-GB" sz="1200" dirty="0">
                <a:latin typeface="Calibri" panose="020F0502020204030204" pitchFamily="34" charset="0"/>
                <a:cs typeface="Calibri" panose="020F0502020204030204" pitchFamily="34" charset="0"/>
              </a:rPr>
              <a:t>These meetings provide residents with an opportunity to speak directly with officers, raise concerns, and discuss issues affecting the community. CHB officers are committed to listening to local residents and working with partner agencies to resolve community concerns.</a:t>
            </a:r>
          </a:p>
        </p:txBody>
      </p:sp>
      <p:sp>
        <p:nvSpPr>
          <p:cNvPr id="4" name="TextBox 3">
            <a:extLst>
              <a:ext uri="{FF2B5EF4-FFF2-40B4-BE49-F238E27FC236}">
                <a16:creationId xmlns:a16="http://schemas.microsoft.com/office/drawing/2014/main" id="{ABCFF343-F547-155F-7E20-17F73BD5DAE1}"/>
              </a:ext>
            </a:extLst>
          </p:cNvPr>
          <p:cNvSpPr txBox="1"/>
          <p:nvPr/>
        </p:nvSpPr>
        <p:spPr>
          <a:xfrm>
            <a:off x="466778" y="1392070"/>
            <a:ext cx="2965919" cy="646331"/>
          </a:xfrm>
          <a:prstGeom prst="rect">
            <a:avLst/>
          </a:prstGeom>
          <a:noFill/>
        </p:spPr>
        <p:txBody>
          <a:bodyPr wrap="square" rtlCol="0">
            <a:spAutoFit/>
          </a:bodyPr>
          <a:lstStyle/>
          <a:p>
            <a:r>
              <a:rPr lang="en-US" dirty="0">
                <a:solidFill>
                  <a:srgbClr val="223B8B"/>
                </a:solidFill>
                <a:latin typeface="Calibri" panose="020F0502020204030204" pitchFamily="34" charset="0"/>
                <a:cs typeface="Calibri" panose="020F0502020204030204" pitchFamily="34" charset="0"/>
              </a:rPr>
              <a:t>Working with Neighbourhood Watch</a:t>
            </a:r>
          </a:p>
        </p:txBody>
      </p:sp>
      <p:sp>
        <p:nvSpPr>
          <p:cNvPr id="5" name="TextBox 4">
            <a:extLst>
              <a:ext uri="{FF2B5EF4-FFF2-40B4-BE49-F238E27FC236}">
                <a16:creationId xmlns:a16="http://schemas.microsoft.com/office/drawing/2014/main" id="{AB314735-B3F7-9A92-5510-BCF753EEEF2B}"/>
              </a:ext>
            </a:extLst>
          </p:cNvPr>
          <p:cNvSpPr txBox="1"/>
          <p:nvPr/>
        </p:nvSpPr>
        <p:spPr>
          <a:xfrm>
            <a:off x="433427" y="4876110"/>
            <a:ext cx="2965919" cy="4247317"/>
          </a:xfrm>
          <a:prstGeom prst="rect">
            <a:avLst/>
          </a:prstGeom>
          <a:noFill/>
        </p:spPr>
        <p:txBody>
          <a:bodyPr wrap="square" rtlCol="0">
            <a:spAutoFit/>
          </a:bodyPr>
          <a:lstStyle/>
          <a:p>
            <a:pPr>
              <a:spcBef>
                <a:spcPts val="600"/>
              </a:spcBef>
            </a:pPr>
            <a:r>
              <a:rPr lang="en-GB" sz="1200" dirty="0">
                <a:latin typeface="Calibri" panose="020F0502020204030204" pitchFamily="34" charset="0"/>
                <a:cs typeface="Calibri" panose="020F0502020204030204" pitchFamily="34" charset="0"/>
              </a:rPr>
              <a:t>For us to be as effective as possible, we need your help. If you have information or concerns in relation to any of the above matters, please report them. </a:t>
            </a:r>
          </a:p>
          <a:p>
            <a:pPr>
              <a:spcBef>
                <a:spcPts val="600"/>
              </a:spcBef>
            </a:pPr>
            <a:r>
              <a:rPr lang="en-GB" sz="1200" dirty="0">
                <a:latin typeface="Calibri" panose="020F0502020204030204" pitchFamily="34" charset="0"/>
                <a:cs typeface="Calibri" panose="020F0502020204030204" pitchFamily="34" charset="0"/>
              </a:rPr>
              <a:t>There are several methods that you can use to report crime and anti-social behaviour, which includes the ability to report anonymously. </a:t>
            </a:r>
          </a:p>
          <a:p>
            <a:pPr>
              <a:spcBef>
                <a:spcPts val="600"/>
              </a:spcBef>
            </a:pPr>
            <a:endParaRPr lang="en-GB" sz="1200" dirty="0">
              <a:latin typeface="Calibri" panose="020F0502020204030204" pitchFamily="34" charset="0"/>
              <a:cs typeface="Calibri" panose="020F0502020204030204" pitchFamily="34" charset="0"/>
            </a:endParaRPr>
          </a:p>
          <a:p>
            <a:pPr>
              <a:spcBef>
                <a:spcPts val="600"/>
              </a:spcBef>
            </a:pPr>
            <a:r>
              <a:rPr lang="en-GB" sz="1200" dirty="0">
                <a:latin typeface="Calibri" panose="020F0502020204030204" pitchFamily="34" charset="0"/>
                <a:cs typeface="Calibri" panose="020F0502020204030204" pitchFamily="34" charset="0"/>
              </a:rPr>
              <a:t>📞 Reports can be made by telephone using 999 in an emergency or 101 in all other cases</a:t>
            </a:r>
          </a:p>
          <a:p>
            <a:pPr>
              <a:spcBef>
                <a:spcPts val="600"/>
              </a:spcBef>
            </a:pPr>
            <a:r>
              <a:rPr lang="en-GB" sz="1200" dirty="0">
                <a:latin typeface="Calibri" panose="020F0502020204030204" pitchFamily="34" charset="0"/>
                <a:cs typeface="Calibri" panose="020F0502020204030204" pitchFamily="34" charset="0"/>
              </a:rPr>
              <a:t>💻 Reports can also be made online by visiting www.northants.police.uk and selecting "Report".</a:t>
            </a:r>
          </a:p>
          <a:p>
            <a:pPr>
              <a:spcBef>
                <a:spcPts val="600"/>
              </a:spcBef>
            </a:pPr>
            <a:endParaRPr lang="en-GB" sz="1200" dirty="0">
              <a:latin typeface="Calibri" panose="020F0502020204030204" pitchFamily="34" charset="0"/>
              <a:cs typeface="Calibri" panose="020F0502020204030204" pitchFamily="34" charset="0"/>
            </a:endParaRPr>
          </a:p>
          <a:p>
            <a:pPr>
              <a:spcBef>
                <a:spcPts val="600"/>
              </a:spcBef>
            </a:pPr>
            <a:r>
              <a:rPr lang="en-GB" sz="1200" dirty="0">
                <a:latin typeface="Calibri" panose="020F0502020204030204" pitchFamily="34" charset="0"/>
                <a:cs typeface="Calibri" panose="020F0502020204030204" pitchFamily="34" charset="0"/>
              </a:rPr>
              <a:t>Alternatively, you can contact Crimestoppers anonymously by calling 0800 555 111 or reporting online through </a:t>
            </a:r>
            <a:r>
              <a:rPr lang="en-GB" sz="1200" dirty="0">
                <a:latin typeface="Calibri" panose="020F0502020204030204" pitchFamily="34" charset="0"/>
                <a:cs typeface="Calibri" panose="020F0502020204030204" pitchFamily="34" charset="0"/>
                <a:hlinkClick r:id="rId2"/>
              </a:rPr>
              <a:t>www.crimestoppers-uk.org.uk</a:t>
            </a:r>
            <a:r>
              <a:rPr lang="en-GB" sz="1200" dirty="0">
                <a:latin typeface="Calibri" panose="020F0502020204030204" pitchFamily="34" charset="0"/>
                <a:cs typeface="Calibri" panose="020F0502020204030204" pitchFamily="34" charset="0"/>
              </a:rPr>
              <a:t>.</a:t>
            </a:r>
          </a:p>
        </p:txBody>
      </p:sp>
      <p:sp>
        <p:nvSpPr>
          <p:cNvPr id="6" name="TextBox 5">
            <a:extLst>
              <a:ext uri="{FF2B5EF4-FFF2-40B4-BE49-F238E27FC236}">
                <a16:creationId xmlns:a16="http://schemas.microsoft.com/office/drawing/2014/main" id="{21EFBDCC-0094-9B30-62B4-A8ECC830427F}"/>
              </a:ext>
            </a:extLst>
          </p:cNvPr>
          <p:cNvSpPr txBox="1"/>
          <p:nvPr/>
        </p:nvSpPr>
        <p:spPr>
          <a:xfrm>
            <a:off x="457200" y="4420592"/>
            <a:ext cx="3459431" cy="369332"/>
          </a:xfrm>
          <a:prstGeom prst="rect">
            <a:avLst/>
          </a:prstGeom>
          <a:noFill/>
        </p:spPr>
        <p:txBody>
          <a:bodyPr wrap="square" rtlCol="0">
            <a:spAutoFit/>
          </a:bodyPr>
          <a:lstStyle/>
          <a:p>
            <a:r>
              <a:rPr lang="en-US" dirty="0">
                <a:solidFill>
                  <a:srgbClr val="223B8B"/>
                </a:solidFill>
                <a:latin typeface="Calibri" panose="020F0502020204030204" pitchFamily="34" charset="0"/>
                <a:cs typeface="Calibri" panose="020F0502020204030204" pitchFamily="34" charset="0"/>
              </a:rPr>
              <a:t>How can you help?</a:t>
            </a:r>
          </a:p>
        </p:txBody>
      </p:sp>
      <p:sp>
        <p:nvSpPr>
          <p:cNvPr id="8" name="TextBox 7">
            <a:extLst>
              <a:ext uri="{FF2B5EF4-FFF2-40B4-BE49-F238E27FC236}">
                <a16:creationId xmlns:a16="http://schemas.microsoft.com/office/drawing/2014/main" id="{201D7CC3-4FE4-6F8B-3887-A72865C48B36}"/>
              </a:ext>
            </a:extLst>
          </p:cNvPr>
          <p:cNvSpPr txBox="1"/>
          <p:nvPr/>
        </p:nvSpPr>
        <p:spPr>
          <a:xfrm>
            <a:off x="483081" y="304800"/>
            <a:ext cx="3111019" cy="369332"/>
          </a:xfrm>
          <a:prstGeom prst="rect">
            <a:avLst/>
          </a:prstGeom>
          <a:noFill/>
        </p:spPr>
        <p:txBody>
          <a:bodyPr wrap="square" rtlCol="0">
            <a:spAutoFit/>
          </a:bodyPr>
          <a:lstStyle/>
          <a:p>
            <a:r>
              <a:rPr lang="en-US" dirty="0">
                <a:solidFill>
                  <a:schemeClr val="bg1"/>
                </a:solidFill>
                <a:latin typeface="Calibri" panose="020F0502020204030204" pitchFamily="34" charset="0"/>
                <a:cs typeface="Calibri" panose="020F0502020204030204" pitchFamily="34" charset="0"/>
              </a:rPr>
              <a:t>Croyland Updates</a:t>
            </a:r>
          </a:p>
        </p:txBody>
      </p:sp>
      <p:pic>
        <p:nvPicPr>
          <p:cNvPr id="12" name="Picture 11">
            <a:extLst>
              <a:ext uri="{FF2B5EF4-FFF2-40B4-BE49-F238E27FC236}">
                <a16:creationId xmlns:a16="http://schemas.microsoft.com/office/drawing/2014/main" id="{9BAC4FCA-D05C-57D6-25E2-00910890EBB6}"/>
              </a:ext>
            </a:extLst>
          </p:cNvPr>
          <p:cNvPicPr>
            <a:picLocks noChangeAspect="1"/>
          </p:cNvPicPr>
          <p:nvPr/>
        </p:nvPicPr>
        <p:blipFill>
          <a:blip r:embed="rId3"/>
          <a:stretch>
            <a:fillRect/>
          </a:stretch>
        </p:blipFill>
        <p:spPr>
          <a:xfrm>
            <a:off x="3432697" y="1940703"/>
            <a:ext cx="3296782" cy="2200602"/>
          </a:xfrm>
          <a:prstGeom prst="rect">
            <a:avLst/>
          </a:prstGeom>
        </p:spPr>
      </p:pic>
      <p:pic>
        <p:nvPicPr>
          <p:cNvPr id="14" name="Picture 13">
            <a:extLst>
              <a:ext uri="{FF2B5EF4-FFF2-40B4-BE49-F238E27FC236}">
                <a16:creationId xmlns:a16="http://schemas.microsoft.com/office/drawing/2014/main" id="{3243EAAA-55BC-92C1-B706-9EFE339887DE}"/>
              </a:ext>
            </a:extLst>
          </p:cNvPr>
          <p:cNvPicPr>
            <a:picLocks noChangeAspect="1"/>
          </p:cNvPicPr>
          <p:nvPr/>
        </p:nvPicPr>
        <p:blipFill>
          <a:blip r:embed="rId4"/>
          <a:stretch>
            <a:fillRect/>
          </a:stretch>
        </p:blipFill>
        <p:spPr>
          <a:xfrm>
            <a:off x="3399346" y="4346350"/>
            <a:ext cx="3433533" cy="2291883"/>
          </a:xfrm>
          <a:prstGeom prst="rect">
            <a:avLst/>
          </a:prstGeom>
        </p:spPr>
      </p:pic>
      <p:pic>
        <p:nvPicPr>
          <p:cNvPr id="16" name="Picture 15">
            <a:extLst>
              <a:ext uri="{FF2B5EF4-FFF2-40B4-BE49-F238E27FC236}">
                <a16:creationId xmlns:a16="http://schemas.microsoft.com/office/drawing/2014/main" id="{F071758B-5706-E40C-50AD-EA33FC00F1A0}"/>
              </a:ext>
            </a:extLst>
          </p:cNvPr>
          <p:cNvPicPr>
            <a:picLocks noChangeAspect="1"/>
          </p:cNvPicPr>
          <p:nvPr/>
        </p:nvPicPr>
        <p:blipFill>
          <a:blip r:embed="rId5"/>
          <a:stretch>
            <a:fillRect/>
          </a:stretch>
        </p:blipFill>
        <p:spPr>
          <a:xfrm>
            <a:off x="3364321" y="6843278"/>
            <a:ext cx="3433533" cy="2291883"/>
          </a:xfrm>
          <a:prstGeom prst="rect">
            <a:avLst/>
          </a:prstGeom>
        </p:spPr>
      </p:pic>
    </p:spTree>
    <p:extLst>
      <p:ext uri="{BB962C8B-B14F-4D97-AF65-F5344CB8AC3E}">
        <p14:creationId xmlns:p14="http://schemas.microsoft.com/office/powerpoint/2010/main" val="36815304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 id="{55F28A99-D757-0F40-93B7-F9F1A82916E9}" vid="{DC827879-FD48-6C46-A1D6-75A6CA1310F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RT_POL_07_001 Ntalking Refresh Newsletter</Template>
  <TotalTime>53</TotalTime>
  <Words>945</Words>
  <Application>Microsoft Office PowerPoint</Application>
  <PresentationFormat>Custom</PresentationFormat>
  <Paragraphs>66</Paragraphs>
  <Slides>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Aptos</vt:lpstr>
      <vt:lpstr>Arial</vt:lpstr>
      <vt:lpstr>Calibri</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Butler Abi</dc:creator>
  <cp:lastModifiedBy>Purcell Victoria</cp:lastModifiedBy>
  <cp:revision>3</cp:revision>
  <dcterms:created xsi:type="dcterms:W3CDTF">2026-08-12T10:19:09Z</dcterms:created>
  <dcterms:modified xsi:type="dcterms:W3CDTF">2026-08-17T13:35:12Z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9cd4a6a-7014-48d6-b119-9b8b87129a7e_Enabled">
    <vt:lpwstr>true</vt:lpwstr>
  </property>
  <property fmtid="{D5CDD505-2E9C-101B-9397-08002B2CF9AE}" pid="3" name="MSIP_Label_d9cd4a6a-7014-48d6-b119-9b8b87129a7e_SetDate">
    <vt:lpwstr>2026-08-12T10:19:45Z</vt:lpwstr>
  </property>
  <property fmtid="{D5CDD505-2E9C-101B-9397-08002B2CF9AE}" pid="4" name="MSIP_Label_d9cd4a6a-7014-48d6-b119-9b8b87129a7e_Method">
    <vt:lpwstr>Standard</vt:lpwstr>
  </property>
  <property fmtid="{D5CDD505-2E9C-101B-9397-08002B2CF9AE}" pid="5" name="MSIP_Label_d9cd4a6a-7014-48d6-b119-9b8b87129a7e_Name">
    <vt:lpwstr>d9cd4a6a-7014-48d6-b119-9b8b87129a7e</vt:lpwstr>
  </property>
  <property fmtid="{D5CDD505-2E9C-101B-9397-08002B2CF9AE}" pid="6" name="MSIP_Label_d9cd4a6a-7014-48d6-b119-9b8b87129a7e_SiteId">
    <vt:lpwstr>bf91f36f-ab89-4503-8c3f-04a029f837d3</vt:lpwstr>
  </property>
  <property fmtid="{D5CDD505-2E9C-101B-9397-08002B2CF9AE}" pid="7" name="MSIP_Label_d9cd4a6a-7014-48d6-b119-9b8b87129a7e_ActionId">
    <vt:lpwstr>c9b97683-1bbe-4bed-88e1-7ddbb8f88b36</vt:lpwstr>
  </property>
  <property fmtid="{D5CDD505-2E9C-101B-9397-08002B2CF9AE}" pid="8" name="MSIP_Label_d9cd4a6a-7014-48d6-b119-9b8b87129a7e_ContentBits">
    <vt:lpwstr>0</vt:lpwstr>
  </property>
  <property fmtid="{D5CDD505-2E9C-101B-9397-08002B2CF9AE}" pid="9" name="MSIP_Label_d9cd4a6a-7014-48d6-b119-9b8b87129a7e_Tag">
    <vt:lpwstr>10, 3, 0, 1</vt:lpwstr>
  </property>
</Properties>
</file>